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6" r:id="rId3"/>
    <p:sldId id="277" r:id="rId4"/>
    <p:sldId id="279" r:id="rId5"/>
    <p:sldId id="267" r:id="rId6"/>
    <p:sldId id="262" r:id="rId7"/>
    <p:sldId id="261" r:id="rId8"/>
    <p:sldId id="264" r:id="rId9"/>
    <p:sldId id="265" r:id="rId10"/>
    <p:sldId id="266" r:id="rId11"/>
    <p:sldId id="260" r:id="rId12"/>
    <p:sldId id="269" r:id="rId13"/>
    <p:sldId id="270" r:id="rId14"/>
    <p:sldId id="271" r:id="rId15"/>
    <p:sldId id="272" r:id="rId16"/>
    <p:sldId id="273" r:id="rId17"/>
    <p:sldId id="274" r:id="rId18"/>
    <p:sldId id="25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A1"/>
    <a:srgbClr val="002A7F"/>
    <a:srgbClr val="0224BE"/>
    <a:srgbClr val="0432FF"/>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6" autoAdjust="0"/>
    <p:restoredTop sz="94201"/>
  </p:normalViewPr>
  <p:slideViewPr>
    <p:cSldViewPr snapToGrid="0">
      <p:cViewPr>
        <p:scale>
          <a:sx n="130" d="100"/>
          <a:sy n="130" d="100"/>
        </p:scale>
        <p:origin x="1736"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40D70-0311-4CA4-B8C6-DCF22F6E3356}" type="datetimeFigureOut">
              <a:rPr lang="en-GB" smtClean="0"/>
              <a:t>15/07/2026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9F6DE-FB09-49A1-AFB9-7A6326108419}" type="slidenum">
              <a:rPr lang="en-GB" smtClean="0"/>
              <a:t>‹#›</a:t>
            </a:fld>
            <a:endParaRPr lang="en-GB"/>
          </a:p>
        </p:txBody>
      </p:sp>
    </p:spTree>
    <p:extLst>
      <p:ext uri="{BB962C8B-B14F-4D97-AF65-F5344CB8AC3E}">
        <p14:creationId xmlns:p14="http://schemas.microsoft.com/office/powerpoint/2010/main" val="814754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29F6DE-FB09-49A1-AFB9-7A6326108419}" type="slidenum">
              <a:rPr lang="en-GB" smtClean="0"/>
              <a:t>2</a:t>
            </a:fld>
            <a:endParaRPr lang="en-GB"/>
          </a:p>
        </p:txBody>
      </p:sp>
    </p:spTree>
    <p:extLst>
      <p:ext uri="{BB962C8B-B14F-4D97-AF65-F5344CB8AC3E}">
        <p14:creationId xmlns:p14="http://schemas.microsoft.com/office/powerpoint/2010/main" val="508743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1BFFEC-76FF-3B96-8F98-0CB3B4B23870}"/>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pic>
        <p:nvPicPr>
          <p:cNvPr id="10" name="Picture 9">
            <a:extLst>
              <a:ext uri="{FF2B5EF4-FFF2-40B4-BE49-F238E27FC236}">
                <a16:creationId xmlns:a16="http://schemas.microsoft.com/office/drawing/2014/main" id="{8E3CECA4-B23D-6B1D-17AB-84EC54913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002" y="484406"/>
            <a:ext cx="3171297" cy="4484758"/>
          </a:xfrm>
          <a:prstGeom prst="rect">
            <a:avLst/>
          </a:prstGeom>
        </p:spPr>
      </p:pic>
      <p:sp>
        <p:nvSpPr>
          <p:cNvPr id="11" name="TextBox 10">
            <a:extLst>
              <a:ext uri="{FF2B5EF4-FFF2-40B4-BE49-F238E27FC236}">
                <a16:creationId xmlns:a16="http://schemas.microsoft.com/office/drawing/2014/main" id="{BC4E2C80-2DC8-1FC4-0AC9-22B23191D261}"/>
              </a:ext>
            </a:extLst>
          </p:cNvPr>
          <p:cNvSpPr txBox="1"/>
          <p:nvPr userDrawn="1"/>
        </p:nvSpPr>
        <p:spPr>
          <a:xfrm>
            <a:off x="6022104" y="406405"/>
            <a:ext cx="4355573" cy="4090720"/>
          </a:xfrm>
          <a:prstGeom prst="rect">
            <a:avLst/>
          </a:prstGeom>
          <a:noFill/>
        </p:spPr>
        <p:txBody>
          <a:bodyPr wrap="square" rtlCol="0">
            <a:spAutoFit/>
          </a:bodyPr>
          <a:lstStyle/>
          <a:p>
            <a:r>
              <a:rPr lang="en-US" sz="3200" dirty="0">
                <a:latin typeface="Arial Black" panose="020B0A04020102020204" pitchFamily="34" charset="0"/>
              </a:rPr>
              <a:t>Cultural Risk Assessment in Events: Achieving Equity, Diversity and Inclusivity</a:t>
            </a:r>
          </a:p>
          <a:p>
            <a:endParaRPr lang="en-US" dirty="0">
              <a:latin typeface="Arial Black" panose="020B0A04020102020204" pitchFamily="34" charset="0"/>
            </a:endParaRPr>
          </a:p>
          <a:p>
            <a:r>
              <a:rPr lang="en-US" sz="2400" dirty="0">
                <a:latin typeface="Arial Black" panose="020B0A04020102020204" pitchFamily="34" charset="0"/>
              </a:rPr>
              <a:t>By Bernadette Albert, Ruth Dowson and</a:t>
            </a:r>
          </a:p>
          <a:p>
            <a:r>
              <a:rPr lang="en-US" sz="2400" dirty="0">
                <a:latin typeface="Arial Black" panose="020B0A04020102020204" pitchFamily="34" charset="0"/>
              </a:rPr>
              <a:t>Dan Lomax</a:t>
            </a:r>
            <a:endParaRPr lang="en-GB" sz="2400" dirty="0">
              <a:latin typeface="Arial Black" panose="020B0A04020102020204" pitchFamily="34" charset="0"/>
            </a:endParaRPr>
          </a:p>
        </p:txBody>
      </p:sp>
      <p:pic>
        <p:nvPicPr>
          <p:cNvPr id="13" name="Picture 12">
            <a:extLst>
              <a:ext uri="{FF2B5EF4-FFF2-40B4-BE49-F238E27FC236}">
                <a16:creationId xmlns:a16="http://schemas.microsoft.com/office/drawing/2014/main" id="{4F7AF127-34F4-196F-BDF5-C478AF4B98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0338" y="5498497"/>
            <a:ext cx="1161371" cy="1161371"/>
          </a:xfrm>
          <a:prstGeom prst="rect">
            <a:avLst/>
          </a:prstGeom>
        </p:spPr>
      </p:pic>
      <p:pic>
        <p:nvPicPr>
          <p:cNvPr id="14" name="Picture 13">
            <a:extLst>
              <a:ext uri="{FF2B5EF4-FFF2-40B4-BE49-F238E27FC236}">
                <a16:creationId xmlns:a16="http://schemas.microsoft.com/office/drawing/2014/main" id="{03E6C3A2-C887-059E-55AF-013456A82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sp>
        <p:nvSpPr>
          <p:cNvPr id="16" name="TextBox 15">
            <a:extLst>
              <a:ext uri="{FF2B5EF4-FFF2-40B4-BE49-F238E27FC236}">
                <a16:creationId xmlns:a16="http://schemas.microsoft.com/office/drawing/2014/main" id="{D26D4FDD-F168-16F4-1994-6139EA124286}"/>
              </a:ext>
            </a:extLst>
          </p:cNvPr>
          <p:cNvSpPr txBox="1"/>
          <p:nvPr userDrawn="1"/>
        </p:nvSpPr>
        <p:spPr>
          <a:xfrm>
            <a:off x="5664509" y="4385538"/>
            <a:ext cx="5126182" cy="323165"/>
          </a:xfrm>
          <a:prstGeom prst="rect">
            <a:avLst/>
          </a:prstGeom>
          <a:noFill/>
        </p:spPr>
        <p:txBody>
          <a:bodyPr wrap="square" rtlCol="0">
            <a:spAutoFit/>
          </a:bodyPr>
          <a:lstStyle/>
          <a:p>
            <a:pPr algn="ctr"/>
            <a:r>
              <a:rPr lang="en-US" sz="1500" b="1" dirty="0"/>
              <a:t>Scan the QR code below to see the book’s webpage </a:t>
            </a:r>
            <a:endParaRPr lang="en-GB" sz="1500" b="1" dirty="0"/>
          </a:p>
        </p:txBody>
      </p:sp>
      <p:pic>
        <p:nvPicPr>
          <p:cNvPr id="18" name="Picture 17">
            <a:extLst>
              <a:ext uri="{FF2B5EF4-FFF2-40B4-BE49-F238E27FC236}">
                <a16:creationId xmlns:a16="http://schemas.microsoft.com/office/drawing/2014/main" id="{67BE826D-D9FD-D31A-F768-E4B6438CC913}"/>
              </a:ext>
            </a:extLst>
          </p:cNvPr>
          <p:cNvPicPr>
            <a:picLocks noChangeAspect="1"/>
          </p:cNvPicPr>
          <p:nvPr userDrawn="1"/>
        </p:nvPicPr>
        <p:blipFill>
          <a:blip r:embed="rId4"/>
          <a:stretch>
            <a:fillRect/>
          </a:stretch>
        </p:blipFill>
        <p:spPr>
          <a:xfrm>
            <a:off x="9108126" y="4709687"/>
            <a:ext cx="1448781" cy="1369495"/>
          </a:xfrm>
          <a:prstGeom prst="rect">
            <a:avLst/>
          </a:prstGeom>
        </p:spPr>
      </p:pic>
    </p:spTree>
    <p:extLst>
      <p:ext uri="{BB962C8B-B14F-4D97-AF65-F5344CB8AC3E}">
        <p14:creationId xmlns:p14="http://schemas.microsoft.com/office/powerpoint/2010/main" val="275490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9222FA-372B-E717-1094-79523AC28A9A}"/>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284098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54FD-4203-588B-DF20-C795E4609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BD7D5A-AD9C-9EE8-B969-A0F11862CC5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D855B-0D1F-5205-509D-0D005B575481}"/>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CFB88772-7D0C-CD18-E28C-8364497668B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D511D70-1E35-CF64-157B-2A6D7CA29D1E}"/>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6272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46BB-B600-6B89-4E54-462AD9C958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8FACA6-CEF5-700C-8034-ED7506993A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16A3F2-957F-C657-E895-EC62E6FDAE5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3733A1-AECB-AA0E-010F-C00F96CAF1B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BBE7D21D-072D-F06B-A3D0-9B724097067C}"/>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84F24FF-2038-BCDC-C0F9-EBC6012787CB}"/>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62362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7288-5585-9089-4266-37FF1A45B5F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EE4F7D-842B-FB19-812F-321FD6107B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9CD9BB-E779-F5D9-B51B-EE57A32ED34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F1810-19F1-BB09-A366-A96B48929E3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68FA72-5AC4-0886-FC89-B4C3AC06EDE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2A753A-43A9-EE7C-94E3-CC300C158B2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8" name="Footer Placeholder 7">
            <a:extLst>
              <a:ext uri="{FF2B5EF4-FFF2-40B4-BE49-F238E27FC236}">
                <a16:creationId xmlns:a16="http://schemas.microsoft.com/office/drawing/2014/main" id="{806C3178-6748-3964-F4FB-9188820DE17A}"/>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FA67FC6-F788-D86D-E207-DF2BA4A8CEC4}"/>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26595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31C4-2626-C368-4634-0B2D08BE85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AF3CB3-5F3D-13DA-D79C-6E05D2F7F2F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F8510F4B-D84C-2FE1-46E2-90FE7D8803F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0D420BF0-B32E-4098-E64D-6F448EC17B02}"/>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50487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61985-652C-6A40-BC3A-B27D7191376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3" name="Footer Placeholder 2">
            <a:extLst>
              <a:ext uri="{FF2B5EF4-FFF2-40B4-BE49-F238E27FC236}">
                <a16:creationId xmlns:a16="http://schemas.microsoft.com/office/drawing/2014/main" id="{3C878F62-6C81-6645-5EB4-6C5A77776E44}"/>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4874BDB4-7666-10F2-1D54-BB2204C8EF79}"/>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3154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C120-E4A5-3603-56FC-3D5F1EEEDA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1DD208-AE01-1218-21DA-A60A10B29E1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587362-A06A-E5B2-9748-EE51DE713C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9DC982-A1DB-DD16-DACA-A0D2774FED6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6512F3D7-7430-6A5C-7A48-45F2F61611E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D1539D24-D63E-1317-3810-8DE7AE74C1A0}"/>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84985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76FC-B21D-2278-8093-BA0DB74AA92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1818D3-5705-3965-05AC-94088161BF5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565DAE-7A82-ADCC-8285-7F61D68ECC0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D58C9-52E7-1036-4B8F-3368A7DEFD9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16743B6D-CEC4-FCE3-F2EA-EEE5C05318B8}"/>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2C658272-A177-46F3-9D53-B4C8DECB4CB7}"/>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04628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863D-1893-35DC-CEF6-96FCFAF7989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CD86C3-3E86-D614-912D-79B0426D468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18147E-AB4C-D3A6-E971-4BAFDCEA46EA}"/>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41C1C1C9-8E57-CD05-FEB0-96976F7EB69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FC3B9FF-1B5B-D677-7ED2-9CC0EF68F76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17090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A0EFD-E5BB-BC44-1B93-9CDC9182651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C9A37E-5D84-B191-07B1-82A5A4E92A6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9CC8D4-19F9-688E-F557-CD900FFF6E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9B289A4A-C82A-F098-4255-384AE53A2A1F}"/>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35A4CF2-08CC-DAAC-4E04-F07C8BB7824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970272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65AD-F468-0A0D-7421-7B50103F0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AD323C-37B6-E376-0068-D0DE8869D7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91400A-CFB2-79A5-D67F-12BB9EF4D5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9034958-94B7-BDE5-0393-B2B14C888845}"/>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4B0CE019-2E4C-C1F6-4C65-62B85DC447AF}"/>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997021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39C9-5D46-3F74-CA48-2D4CE85F92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788E0E-957E-E19F-8231-F8F9D92B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115AE2-07CC-08E4-FA02-291B60F362C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002D8AB-2A69-674B-2D18-6AA456771120}"/>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1BB94BA1-FE04-8809-08C0-6E7F0C4D1A10}"/>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61479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FE25-517F-2D64-CF96-156A3CA3E2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1CD7D-299D-56CA-7B26-1FCAC6D4D9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BCF90-7EC3-76CE-551C-A882ABA23D21}"/>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4521A10-4526-3228-6DA8-5589523CF0F6}"/>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5A4E5657-5FC0-4A16-9155-8FC439262202}"/>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91203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EFC2-B9E1-57AD-33A8-C0EF4031DD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92A9A9-79B7-D270-CD75-905706BEC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5AD831-4C64-7180-BD9F-2E07DF30DE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C228C4-C49A-645B-9471-26DEFF118C5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67974CB-B2C2-C7F3-3C7A-D7264F45D45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36E57515-FBBD-A69C-C5E5-8B198E956116}"/>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8001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B5CB-2CCA-2FDC-19BA-A2DAF6FED6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E94133-2A21-9545-9F21-6671C1887E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C1B636-2C04-2CBA-8397-3854B7CAFB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EA9DD5-AE7C-5986-733E-9C4233C15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D0F08-51D8-E752-DF19-B3E478994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14AE9E-2F84-62A0-8E7F-53C9774BEC6F}"/>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4F175A6-AF8A-735A-02EF-D90AE22AB8B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0A2C2BC-A9AC-EDC0-4E44-65459A386E05}"/>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641774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8915-E9FC-86F2-8134-F1FAD18235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7009B3-FDC3-3E99-C990-EA239634B7C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0164668-8407-5528-D004-3009C5F1893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BF6131F6-96BD-68F4-B783-ECE837F41E9E}"/>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26854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B26FE9-9DF9-ABCE-611E-7BFEB3E0C509}"/>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133D03-2D51-309F-D525-6439CD23D93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24DB91C5-EB0A-36D4-DEE5-F22CC0EFF36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62054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C0A6-BE0A-7115-85BB-B9F9CF4E8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228085-E193-4FC5-337C-A8B646DA9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0E2597-3561-239B-083B-380624CF5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48F6A-42F4-ACE5-4C0E-43BC3DEDDB1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745D384-6BE4-9502-F7D9-8299CD86D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BED7B7D-BB93-B74F-F99F-6545FF99E54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38752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2C03-5B84-C8CA-1498-E7975189E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C3458F-CBA0-530E-C11A-93F6FE408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0E67A8-9E0F-9756-B0AE-2EC441FE4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03C05-84BC-653E-A568-90D6234B8F1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3EEAADC-AE1D-2509-32E9-E3D9A567D1C9}"/>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42738EF1-3782-6500-ECC1-C53F92D406D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60518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04EC-C4BF-4284-09BE-7773B296F2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2199E8-BB59-1EA0-BA22-9FBE824C8C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55ECB4-9CAB-5422-7096-E27BC5F31B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CE05AA3-C62B-0131-3C8C-FB60EC548A9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20282D1-51E0-D36C-05A9-E1A27113495B}"/>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410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D23DA8-0292-9049-B0BA-CE08857177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27BDB6-302F-F893-92E1-70D06BCFA6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35C612-3B8A-19E4-2C8E-73B39F299E3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4EBF67E-0444-BFCC-AEA4-74DE7139F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00C6C497-8948-356F-C407-7271B9EA37B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7325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BEA06CD-25FD-F80F-B592-34710EE92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 Albert, Dowson &amp; Lomax 2025 https://www.goodfellowpublishers.com/culturalrisk</a:t>
            </a:r>
          </a:p>
        </p:txBody>
      </p:sp>
      <p:pic>
        <p:nvPicPr>
          <p:cNvPr id="10" name="Picture 9">
            <a:extLst>
              <a:ext uri="{FF2B5EF4-FFF2-40B4-BE49-F238E27FC236}">
                <a16:creationId xmlns:a16="http://schemas.microsoft.com/office/drawing/2014/main" id="{47C4B3E9-F308-05BB-48F1-C1E1FFAF53E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pic>
        <p:nvPicPr>
          <p:cNvPr id="12" name="Picture 11">
            <a:extLst>
              <a:ext uri="{FF2B5EF4-FFF2-40B4-BE49-F238E27FC236}">
                <a16:creationId xmlns:a16="http://schemas.microsoft.com/office/drawing/2014/main" id="{2A9468B4-D57A-1D02-440D-1F852994CD37}"/>
              </a:ext>
            </a:extLst>
          </p:cNvPr>
          <p:cNvPicPr>
            <a:picLocks noChangeAspect="1"/>
          </p:cNvPicPr>
          <p:nvPr userDrawn="1"/>
        </p:nvPicPr>
        <p:blipFill>
          <a:blip r:embed="rId14"/>
          <a:stretch>
            <a:fillRect/>
          </a:stretch>
        </p:blipFill>
        <p:spPr>
          <a:xfrm>
            <a:off x="580813" y="5498497"/>
            <a:ext cx="790786" cy="1119096"/>
          </a:xfrm>
          <a:prstGeom prst="rect">
            <a:avLst/>
          </a:prstGeom>
        </p:spPr>
      </p:pic>
    </p:spTree>
    <p:extLst>
      <p:ext uri="{BB962C8B-B14F-4D97-AF65-F5344CB8AC3E}">
        <p14:creationId xmlns:p14="http://schemas.microsoft.com/office/powerpoint/2010/main" val="258757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6FAEC-1463-1479-AB48-1C5053557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45F6EA-6744-3C2C-81E5-1BE09BC91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91FB1C-E15F-15BD-0FD4-6054100FC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EFCF385C-B2AA-BBF1-2E26-2A8BB5C8D4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24B97C2A-304A-6661-7948-8AA27DAAC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091700-9A64-4883-B22F-EA1B5650DC0D}" type="slidenum">
              <a:rPr lang="en-GB" smtClean="0"/>
              <a:t>‹#›</a:t>
            </a:fld>
            <a:endParaRPr lang="en-GB"/>
          </a:p>
        </p:txBody>
      </p:sp>
    </p:spTree>
    <p:extLst>
      <p:ext uri="{BB962C8B-B14F-4D97-AF65-F5344CB8AC3E}">
        <p14:creationId xmlns:p14="http://schemas.microsoft.com/office/powerpoint/2010/main" val="266706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1803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D646-2371-8040-ADD9-FE09D41571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72CBAF-0622-D4CB-973B-98E4E2559B75}"/>
              </a:ext>
            </a:extLst>
          </p:cNvPr>
          <p:cNvSpPr>
            <a:spLocks noGrp="1"/>
          </p:cNvSpPr>
          <p:nvPr>
            <p:ph type="ftr" sz="quarter" idx="11"/>
          </p:nvPr>
        </p:nvSpPr>
        <p:spPr/>
        <p:txBody>
          <a:bodyPr/>
          <a:lstStyle/>
          <a:p>
            <a:r>
              <a:rPr lang="de-DE" dirty="0"/>
              <a:t>© Albert, Dowson &amp; Lomax 2025 https://</a:t>
            </a:r>
            <a:r>
              <a:rPr lang="de-DE" dirty="0" err="1"/>
              <a:t>www.goodfellowpublishers.com</a:t>
            </a:r>
            <a:r>
              <a:rPr lang="de-DE" dirty="0"/>
              <a:t>/</a:t>
            </a:r>
            <a:r>
              <a:rPr lang="de-DE" dirty="0" err="1"/>
              <a:t>culturalrisk</a:t>
            </a:r>
            <a:endParaRPr lang="en-GB" dirty="0"/>
          </a:p>
        </p:txBody>
      </p:sp>
      <p:sp>
        <p:nvSpPr>
          <p:cNvPr id="4" name="Rounded Rectangle 3">
            <a:extLst>
              <a:ext uri="{FF2B5EF4-FFF2-40B4-BE49-F238E27FC236}">
                <a16:creationId xmlns:a16="http://schemas.microsoft.com/office/drawing/2014/main" id="{8FA7C3F8-E699-6607-D589-81C7ECF40FE1}"/>
              </a:ext>
            </a:extLst>
          </p:cNvPr>
          <p:cNvSpPr/>
          <p:nvPr/>
        </p:nvSpPr>
        <p:spPr>
          <a:xfrm>
            <a:off x="1491172" y="743434"/>
            <a:ext cx="4407441" cy="457200"/>
          </a:xfrm>
          <a:prstGeom prst="roundRect">
            <a:avLst>
              <a:gd name="adj" fmla="val 8853"/>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A: Core Concepts</a:t>
            </a:r>
          </a:p>
        </p:txBody>
      </p:sp>
      <p:sp>
        <p:nvSpPr>
          <p:cNvPr id="5" name="Rounded Rectangle 4">
            <a:extLst>
              <a:ext uri="{FF2B5EF4-FFF2-40B4-BE49-F238E27FC236}">
                <a16:creationId xmlns:a16="http://schemas.microsoft.com/office/drawing/2014/main" id="{64FE3F6D-211D-FDC7-8726-4898725B080D}"/>
              </a:ext>
            </a:extLst>
          </p:cNvPr>
          <p:cNvSpPr/>
          <p:nvPr/>
        </p:nvSpPr>
        <p:spPr>
          <a:xfrm>
            <a:off x="1491172" y="235658"/>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 	Introduction</a:t>
            </a:r>
          </a:p>
        </p:txBody>
      </p:sp>
      <p:sp>
        <p:nvSpPr>
          <p:cNvPr id="10" name="Rounded Rectangle 9">
            <a:extLst>
              <a:ext uri="{FF2B5EF4-FFF2-40B4-BE49-F238E27FC236}">
                <a16:creationId xmlns:a16="http://schemas.microsoft.com/office/drawing/2014/main" id="{E8628E2E-D1EF-63E0-CF9F-D2AE1A104848}"/>
              </a:ext>
            </a:extLst>
          </p:cNvPr>
          <p:cNvSpPr/>
          <p:nvPr/>
        </p:nvSpPr>
        <p:spPr>
          <a:xfrm>
            <a:off x="1491172" y="1237927"/>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2: 	</a:t>
            </a:r>
          </a:p>
        </p:txBody>
      </p:sp>
      <p:sp>
        <p:nvSpPr>
          <p:cNvPr id="11" name="Rounded Rectangle 10">
            <a:extLst>
              <a:ext uri="{FF2B5EF4-FFF2-40B4-BE49-F238E27FC236}">
                <a16:creationId xmlns:a16="http://schemas.microsoft.com/office/drawing/2014/main" id="{F0E9F534-CFE2-8030-6F9F-17E1485C1173}"/>
              </a:ext>
            </a:extLst>
          </p:cNvPr>
          <p:cNvSpPr/>
          <p:nvPr/>
        </p:nvSpPr>
        <p:spPr>
          <a:xfrm>
            <a:off x="1491172" y="1726380"/>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3: 	Cultural Risk – EEDI and Bias</a:t>
            </a:r>
          </a:p>
        </p:txBody>
      </p:sp>
      <p:sp>
        <p:nvSpPr>
          <p:cNvPr id="12" name="Rounded Rectangle 11">
            <a:extLst>
              <a:ext uri="{FF2B5EF4-FFF2-40B4-BE49-F238E27FC236}">
                <a16:creationId xmlns:a16="http://schemas.microsoft.com/office/drawing/2014/main" id="{E867241C-AB73-A822-5546-FA3BAF3745A3}"/>
              </a:ext>
            </a:extLst>
          </p:cNvPr>
          <p:cNvSpPr/>
          <p:nvPr/>
        </p:nvSpPr>
        <p:spPr>
          <a:xfrm>
            <a:off x="1491172" y="2216931"/>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4: 	The Science of Inclusion and Bias</a:t>
            </a:r>
          </a:p>
        </p:txBody>
      </p:sp>
      <p:sp>
        <p:nvSpPr>
          <p:cNvPr id="13" name="Rounded Rectangle 12">
            <a:extLst>
              <a:ext uri="{FF2B5EF4-FFF2-40B4-BE49-F238E27FC236}">
                <a16:creationId xmlns:a16="http://schemas.microsoft.com/office/drawing/2014/main" id="{0A73C803-98CB-D50B-A97D-AF33621FB4F9}"/>
              </a:ext>
            </a:extLst>
          </p:cNvPr>
          <p:cNvSpPr/>
          <p:nvPr/>
        </p:nvSpPr>
        <p:spPr>
          <a:xfrm>
            <a:off x="1491172" y="2709025"/>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5: 	Culture</a:t>
            </a:r>
          </a:p>
        </p:txBody>
      </p:sp>
      <p:sp>
        <p:nvSpPr>
          <p:cNvPr id="14" name="Rounded Rectangle 13">
            <a:extLst>
              <a:ext uri="{FF2B5EF4-FFF2-40B4-BE49-F238E27FC236}">
                <a16:creationId xmlns:a16="http://schemas.microsoft.com/office/drawing/2014/main" id="{65668213-90C4-CE9D-5E20-2F60B8F7984B}"/>
              </a:ext>
            </a:extLst>
          </p:cNvPr>
          <p:cNvSpPr/>
          <p:nvPr/>
        </p:nvSpPr>
        <p:spPr>
          <a:xfrm>
            <a:off x="1491172" y="3205536"/>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6: 	Theories and Frameworks</a:t>
            </a:r>
          </a:p>
        </p:txBody>
      </p:sp>
      <p:sp>
        <p:nvSpPr>
          <p:cNvPr id="15" name="Rounded Rectangle 14">
            <a:extLst>
              <a:ext uri="{FF2B5EF4-FFF2-40B4-BE49-F238E27FC236}">
                <a16:creationId xmlns:a16="http://schemas.microsoft.com/office/drawing/2014/main" id="{0160959E-C0C9-14F0-BBCD-C2243E61EC8B}"/>
              </a:ext>
            </a:extLst>
          </p:cNvPr>
          <p:cNvSpPr/>
          <p:nvPr/>
        </p:nvSpPr>
        <p:spPr>
          <a:xfrm>
            <a:off x="1491172" y="3696829"/>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7: 	Cultural Intelligence (CQ)</a:t>
            </a:r>
          </a:p>
        </p:txBody>
      </p:sp>
      <p:sp>
        <p:nvSpPr>
          <p:cNvPr id="16" name="Rounded Rectangle 15">
            <a:extLst>
              <a:ext uri="{FF2B5EF4-FFF2-40B4-BE49-F238E27FC236}">
                <a16:creationId xmlns:a16="http://schemas.microsoft.com/office/drawing/2014/main" id="{BED99612-DC2D-92B9-3A95-B5A13A0C2393}"/>
              </a:ext>
            </a:extLst>
          </p:cNvPr>
          <p:cNvSpPr/>
          <p:nvPr/>
        </p:nvSpPr>
        <p:spPr>
          <a:xfrm>
            <a:off x="2416606" y="1235440"/>
            <a:ext cx="3488426"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Rationale, Scope and Background of Cultural Risk Assessment and CIERA</a:t>
            </a:r>
          </a:p>
        </p:txBody>
      </p:sp>
      <p:sp>
        <p:nvSpPr>
          <p:cNvPr id="17" name="Rounded Rectangle 16">
            <a:extLst>
              <a:ext uri="{FF2B5EF4-FFF2-40B4-BE49-F238E27FC236}">
                <a16:creationId xmlns:a16="http://schemas.microsoft.com/office/drawing/2014/main" id="{A3175BB9-487F-22BC-2434-334F1D43A762}"/>
              </a:ext>
            </a:extLst>
          </p:cNvPr>
          <p:cNvSpPr/>
          <p:nvPr/>
        </p:nvSpPr>
        <p:spPr>
          <a:xfrm>
            <a:off x="6287382" y="747341"/>
            <a:ext cx="4413436" cy="460135"/>
          </a:xfrm>
          <a:prstGeom prst="roundRect">
            <a:avLst>
              <a:gd name="adj" fmla="val 8853"/>
            </a:avLst>
          </a:prstGeom>
          <a:solidFill>
            <a:srgbClr val="002A7F"/>
          </a:solidFill>
          <a:ln>
            <a:solidFill>
              <a:srgbClr val="002A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B: The Practicalities</a:t>
            </a:r>
          </a:p>
        </p:txBody>
      </p:sp>
      <p:sp>
        <p:nvSpPr>
          <p:cNvPr id="18" name="Rounded Rectangle 17">
            <a:extLst>
              <a:ext uri="{FF2B5EF4-FFF2-40B4-BE49-F238E27FC236}">
                <a16:creationId xmlns:a16="http://schemas.microsoft.com/office/drawing/2014/main" id="{6B6137F1-45A3-F956-068B-43320C199E84}"/>
              </a:ext>
            </a:extLst>
          </p:cNvPr>
          <p:cNvSpPr/>
          <p:nvPr/>
        </p:nvSpPr>
        <p:spPr>
          <a:xfrm>
            <a:off x="6287381" y="1247115"/>
            <a:ext cx="4413436" cy="453153"/>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8: 	</a:t>
            </a:r>
          </a:p>
        </p:txBody>
      </p:sp>
      <p:sp>
        <p:nvSpPr>
          <p:cNvPr id="19" name="Rounded Rectangle 18">
            <a:extLst>
              <a:ext uri="{FF2B5EF4-FFF2-40B4-BE49-F238E27FC236}">
                <a16:creationId xmlns:a16="http://schemas.microsoft.com/office/drawing/2014/main" id="{A447B7A6-5792-095B-186B-845856834406}"/>
              </a:ext>
            </a:extLst>
          </p:cNvPr>
          <p:cNvSpPr/>
          <p:nvPr/>
        </p:nvSpPr>
        <p:spPr>
          <a:xfrm>
            <a:off x="6287381" y="1736493"/>
            <a:ext cx="4413436" cy="456937"/>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9: 	</a:t>
            </a:r>
          </a:p>
        </p:txBody>
      </p:sp>
      <p:sp>
        <p:nvSpPr>
          <p:cNvPr id="20" name="Rounded Rectangle 19">
            <a:extLst>
              <a:ext uri="{FF2B5EF4-FFF2-40B4-BE49-F238E27FC236}">
                <a16:creationId xmlns:a16="http://schemas.microsoft.com/office/drawing/2014/main" id="{3426E115-0772-A0B0-D9BF-387AF1221897}"/>
              </a:ext>
            </a:extLst>
          </p:cNvPr>
          <p:cNvSpPr/>
          <p:nvPr/>
        </p:nvSpPr>
        <p:spPr>
          <a:xfrm>
            <a:off x="6293376" y="2225686"/>
            <a:ext cx="4407440"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10: 	</a:t>
            </a:r>
          </a:p>
        </p:txBody>
      </p:sp>
      <p:sp>
        <p:nvSpPr>
          <p:cNvPr id="21" name="Rounded Rectangle 20">
            <a:extLst>
              <a:ext uri="{FF2B5EF4-FFF2-40B4-BE49-F238E27FC236}">
                <a16:creationId xmlns:a16="http://schemas.microsoft.com/office/drawing/2014/main" id="{B4071F51-EDA4-9B34-8C4A-0B3E1B7FB66B}"/>
              </a:ext>
            </a:extLst>
          </p:cNvPr>
          <p:cNvSpPr/>
          <p:nvPr/>
        </p:nvSpPr>
        <p:spPr>
          <a:xfrm>
            <a:off x="6296717" y="2710297"/>
            <a:ext cx="4404099" cy="45506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11: 	</a:t>
            </a:r>
          </a:p>
        </p:txBody>
      </p:sp>
      <p:sp>
        <p:nvSpPr>
          <p:cNvPr id="22" name="Rounded Rectangle 21">
            <a:extLst>
              <a:ext uri="{FF2B5EF4-FFF2-40B4-BE49-F238E27FC236}">
                <a16:creationId xmlns:a16="http://schemas.microsoft.com/office/drawing/2014/main" id="{2B6CFD98-28E8-5FCE-36CD-8AFF5027953C}"/>
              </a:ext>
            </a:extLst>
          </p:cNvPr>
          <p:cNvSpPr/>
          <p:nvPr/>
        </p:nvSpPr>
        <p:spPr>
          <a:xfrm>
            <a:off x="6296717" y="3209444"/>
            <a:ext cx="4404099" cy="457200"/>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12: </a:t>
            </a:r>
          </a:p>
        </p:txBody>
      </p:sp>
      <p:sp>
        <p:nvSpPr>
          <p:cNvPr id="23" name="Rounded Rectangle 22">
            <a:extLst>
              <a:ext uri="{FF2B5EF4-FFF2-40B4-BE49-F238E27FC236}">
                <a16:creationId xmlns:a16="http://schemas.microsoft.com/office/drawing/2014/main" id="{2970EF47-6584-A24C-B74D-8C44FE46A235}"/>
              </a:ext>
            </a:extLst>
          </p:cNvPr>
          <p:cNvSpPr/>
          <p:nvPr/>
        </p:nvSpPr>
        <p:spPr>
          <a:xfrm>
            <a:off x="6296717" y="3701675"/>
            <a:ext cx="4404098"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13: 	</a:t>
            </a:r>
          </a:p>
        </p:txBody>
      </p:sp>
      <p:sp>
        <p:nvSpPr>
          <p:cNvPr id="24" name="Rounded Rectangle 23">
            <a:extLst>
              <a:ext uri="{FF2B5EF4-FFF2-40B4-BE49-F238E27FC236}">
                <a16:creationId xmlns:a16="http://schemas.microsoft.com/office/drawing/2014/main" id="{2E42F492-656D-7168-620F-1E8DF5A08DDB}"/>
              </a:ext>
            </a:extLst>
          </p:cNvPr>
          <p:cNvSpPr/>
          <p:nvPr/>
        </p:nvSpPr>
        <p:spPr>
          <a:xfrm>
            <a:off x="7182218" y="1733952"/>
            <a:ext cx="2800709"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Activating Theory -  </a:t>
            </a:r>
          </a:p>
          <a:p>
            <a:r>
              <a:rPr lang="en-US" sz="1200" dirty="0"/>
              <a:t>England and Wales Cricket Board</a:t>
            </a:r>
          </a:p>
        </p:txBody>
      </p:sp>
      <p:sp>
        <p:nvSpPr>
          <p:cNvPr id="25" name="Rounded Rectangle 24">
            <a:extLst>
              <a:ext uri="{FF2B5EF4-FFF2-40B4-BE49-F238E27FC236}">
                <a16:creationId xmlns:a16="http://schemas.microsoft.com/office/drawing/2014/main" id="{4AA747A4-A9F1-2D4D-0B4B-C71E6B1CEA6C}"/>
              </a:ext>
            </a:extLst>
          </p:cNvPr>
          <p:cNvSpPr/>
          <p:nvPr/>
        </p:nvSpPr>
        <p:spPr>
          <a:xfrm>
            <a:off x="7182219" y="1251559"/>
            <a:ext cx="340394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Cultural Risk Assessment &amp; The Cultural Inclusivity and Equity Risk Assessment (</a:t>
            </a:r>
            <a:r>
              <a:rPr lang="en-US" sz="1200" dirty="0"/>
              <a:t>CIERA)</a:t>
            </a:r>
          </a:p>
        </p:txBody>
      </p:sp>
      <p:sp>
        <p:nvSpPr>
          <p:cNvPr id="26" name="Rounded Rectangle 25">
            <a:extLst>
              <a:ext uri="{FF2B5EF4-FFF2-40B4-BE49-F238E27FC236}">
                <a16:creationId xmlns:a16="http://schemas.microsoft.com/office/drawing/2014/main" id="{DF3CB2D1-5918-EFDD-139E-BCD3B00112D8}"/>
              </a:ext>
            </a:extLst>
          </p:cNvPr>
          <p:cNvSpPr/>
          <p:nvPr/>
        </p:nvSpPr>
        <p:spPr>
          <a:xfrm>
            <a:off x="7182219" y="2218205"/>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Managing Organisational Risk: Integrating Cultural Risk Awareness into Corporate Governance</a:t>
            </a:r>
            <a:endParaRPr lang="en-US" sz="1200" dirty="0"/>
          </a:p>
        </p:txBody>
      </p:sp>
      <p:sp>
        <p:nvSpPr>
          <p:cNvPr id="27" name="Rounded Rectangle 26">
            <a:extLst>
              <a:ext uri="{FF2B5EF4-FFF2-40B4-BE49-F238E27FC236}">
                <a16:creationId xmlns:a16="http://schemas.microsoft.com/office/drawing/2014/main" id="{A9AC28F3-FBCE-5466-3BE2-B252F54F0A7F}"/>
              </a:ext>
            </a:extLst>
          </p:cNvPr>
          <p:cNvSpPr/>
          <p:nvPr/>
        </p:nvSpPr>
        <p:spPr>
          <a:xfrm>
            <a:off x="7177905" y="2721590"/>
            <a:ext cx="3503981"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Comparing faith in cultural contexts: In Sacred Spaces and on the Dancefloor </a:t>
            </a:r>
            <a:endParaRPr lang="en-US" sz="1200" dirty="0"/>
          </a:p>
        </p:txBody>
      </p:sp>
      <p:sp>
        <p:nvSpPr>
          <p:cNvPr id="28" name="Rounded Rectangle 27">
            <a:extLst>
              <a:ext uri="{FF2B5EF4-FFF2-40B4-BE49-F238E27FC236}">
                <a16:creationId xmlns:a16="http://schemas.microsoft.com/office/drawing/2014/main" id="{71B9E3F5-7BDE-E9C5-CF7E-679149A5340F}"/>
              </a:ext>
            </a:extLst>
          </p:cNvPr>
          <p:cNvSpPr/>
          <p:nvPr/>
        </p:nvSpPr>
        <p:spPr>
          <a:xfrm>
            <a:off x="7182218" y="3217505"/>
            <a:ext cx="350310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Activating Theory - Action Research with Faith Leaders for the British Ritual Innovation in COVID</a:t>
            </a:r>
            <a:endParaRPr lang="en-US" sz="1200" dirty="0"/>
          </a:p>
        </p:txBody>
      </p:sp>
      <p:sp>
        <p:nvSpPr>
          <p:cNvPr id="29" name="Rounded Rectangle 28">
            <a:extLst>
              <a:ext uri="{FF2B5EF4-FFF2-40B4-BE49-F238E27FC236}">
                <a16:creationId xmlns:a16="http://schemas.microsoft.com/office/drawing/2014/main" id="{A2282F91-A8C4-80B3-F36C-DDAE0BE1146E}"/>
              </a:ext>
            </a:extLst>
          </p:cNvPr>
          <p:cNvSpPr/>
          <p:nvPr/>
        </p:nvSpPr>
        <p:spPr>
          <a:xfrm>
            <a:off x="7177904" y="3708841"/>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Between the lines -  </a:t>
            </a:r>
          </a:p>
          <a:p>
            <a:r>
              <a:rPr lang="en-GB" sz="1200" dirty="0"/>
              <a:t>Conversations in Context,  a Dialogical Approach</a:t>
            </a:r>
            <a:endParaRPr lang="en-US" sz="1200" dirty="0"/>
          </a:p>
        </p:txBody>
      </p:sp>
      <p:sp>
        <p:nvSpPr>
          <p:cNvPr id="30" name="Rounded Rectangle 29">
            <a:extLst>
              <a:ext uri="{FF2B5EF4-FFF2-40B4-BE49-F238E27FC236}">
                <a16:creationId xmlns:a16="http://schemas.microsoft.com/office/drawing/2014/main" id="{280EFAE5-6FCB-89D5-7A90-533761F12597}"/>
              </a:ext>
            </a:extLst>
          </p:cNvPr>
          <p:cNvSpPr/>
          <p:nvPr/>
        </p:nvSpPr>
        <p:spPr>
          <a:xfrm>
            <a:off x="4585937" y="4297128"/>
            <a:ext cx="3020122" cy="457200"/>
          </a:xfrm>
          <a:prstGeom prst="roundRect">
            <a:avLst>
              <a:gd name="adj" fmla="val 8853"/>
            </a:avLst>
          </a:prstGeom>
          <a:solidFill>
            <a:srgbClr val="0036A1"/>
          </a:solidFill>
          <a:ln>
            <a:solidFill>
              <a:srgbClr val="0036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C: Case Studies</a:t>
            </a:r>
          </a:p>
        </p:txBody>
      </p:sp>
      <p:sp>
        <p:nvSpPr>
          <p:cNvPr id="31" name="Rounded Rectangle 30">
            <a:extLst>
              <a:ext uri="{FF2B5EF4-FFF2-40B4-BE49-F238E27FC236}">
                <a16:creationId xmlns:a16="http://schemas.microsoft.com/office/drawing/2014/main" id="{E2A2E002-DF8B-98B4-E03B-F87DEADBCAEE}"/>
              </a:ext>
            </a:extLst>
          </p:cNvPr>
          <p:cNvSpPr/>
          <p:nvPr/>
        </p:nvSpPr>
        <p:spPr>
          <a:xfrm>
            <a:off x="1491184" y="4527186"/>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  Sweden – Religious Heritage</a:t>
            </a:r>
          </a:p>
        </p:txBody>
      </p:sp>
      <p:sp>
        <p:nvSpPr>
          <p:cNvPr id="33" name="Rounded Rectangle 32">
            <a:extLst>
              <a:ext uri="{FF2B5EF4-FFF2-40B4-BE49-F238E27FC236}">
                <a16:creationId xmlns:a16="http://schemas.microsoft.com/office/drawing/2014/main" id="{3A7CCE20-717F-2CF1-EE1A-FBBBF4976DB6}"/>
              </a:ext>
            </a:extLst>
          </p:cNvPr>
          <p:cNvSpPr/>
          <p:nvPr/>
        </p:nvSpPr>
        <p:spPr>
          <a:xfrm>
            <a:off x="1491172" y="4783049"/>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2: UK – Sensory Rooms</a:t>
            </a:r>
          </a:p>
        </p:txBody>
      </p:sp>
      <p:sp>
        <p:nvSpPr>
          <p:cNvPr id="34" name="Rounded Rectangle 33">
            <a:extLst>
              <a:ext uri="{FF2B5EF4-FFF2-40B4-BE49-F238E27FC236}">
                <a16:creationId xmlns:a16="http://schemas.microsoft.com/office/drawing/2014/main" id="{5D853B6E-8890-1B42-D220-87665CB50580}"/>
              </a:ext>
            </a:extLst>
          </p:cNvPr>
          <p:cNvSpPr/>
          <p:nvPr/>
        </p:nvSpPr>
        <p:spPr>
          <a:xfrm>
            <a:off x="1491172" y="5048090"/>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3: England – Prom Events</a:t>
            </a:r>
          </a:p>
        </p:txBody>
      </p:sp>
      <p:sp>
        <p:nvSpPr>
          <p:cNvPr id="35" name="Rounded Rectangle 34">
            <a:extLst>
              <a:ext uri="{FF2B5EF4-FFF2-40B4-BE49-F238E27FC236}">
                <a16:creationId xmlns:a16="http://schemas.microsoft.com/office/drawing/2014/main" id="{66D8BC06-142A-0D2E-E128-06C8DBE8B3C7}"/>
              </a:ext>
            </a:extLst>
          </p:cNvPr>
          <p:cNvSpPr/>
          <p:nvPr/>
        </p:nvSpPr>
        <p:spPr>
          <a:xfrm>
            <a:off x="1491172" y="5308947"/>
            <a:ext cx="3020122" cy="227431"/>
          </a:xfrm>
          <a:prstGeom prst="roundRect">
            <a:avLst>
              <a:gd name="adj" fmla="val 7645"/>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4: UAE – Cultural Awareness</a:t>
            </a:r>
          </a:p>
        </p:txBody>
      </p:sp>
      <p:sp>
        <p:nvSpPr>
          <p:cNvPr id="36" name="Rounded Rectangle 35">
            <a:extLst>
              <a:ext uri="{FF2B5EF4-FFF2-40B4-BE49-F238E27FC236}">
                <a16:creationId xmlns:a16="http://schemas.microsoft.com/office/drawing/2014/main" id="{4912AA1E-9E8D-8C3D-16F6-3814A0CE9BA6}"/>
              </a:ext>
            </a:extLst>
          </p:cNvPr>
          <p:cNvSpPr/>
          <p:nvPr/>
        </p:nvSpPr>
        <p:spPr>
          <a:xfrm>
            <a:off x="1491172" y="5569804"/>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5: Australia – Indigenous Communities</a:t>
            </a:r>
          </a:p>
        </p:txBody>
      </p:sp>
      <p:sp>
        <p:nvSpPr>
          <p:cNvPr id="37" name="Rounded Rectangle 36">
            <a:extLst>
              <a:ext uri="{FF2B5EF4-FFF2-40B4-BE49-F238E27FC236}">
                <a16:creationId xmlns:a16="http://schemas.microsoft.com/office/drawing/2014/main" id="{2E655301-5EC5-CCCE-0FE1-6737E9BF5043}"/>
              </a:ext>
            </a:extLst>
          </p:cNvPr>
          <p:cNvSpPr/>
          <p:nvPr/>
        </p:nvSpPr>
        <p:spPr>
          <a:xfrm>
            <a:off x="4585939" y="4795464"/>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6: Qatar – Football World Cup</a:t>
            </a:r>
          </a:p>
        </p:txBody>
      </p:sp>
      <p:sp>
        <p:nvSpPr>
          <p:cNvPr id="38" name="Rounded Rectangle 37">
            <a:extLst>
              <a:ext uri="{FF2B5EF4-FFF2-40B4-BE49-F238E27FC236}">
                <a16:creationId xmlns:a16="http://schemas.microsoft.com/office/drawing/2014/main" id="{5C352660-3882-24CA-80A6-C75308BDD1EB}"/>
              </a:ext>
            </a:extLst>
          </p:cNvPr>
          <p:cNvSpPr/>
          <p:nvPr/>
        </p:nvSpPr>
        <p:spPr>
          <a:xfrm>
            <a:off x="4585938" y="5050264"/>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7: USA – NFL </a:t>
            </a:r>
          </a:p>
        </p:txBody>
      </p:sp>
      <p:sp>
        <p:nvSpPr>
          <p:cNvPr id="39" name="Rounded Rectangle 38">
            <a:extLst>
              <a:ext uri="{FF2B5EF4-FFF2-40B4-BE49-F238E27FC236}">
                <a16:creationId xmlns:a16="http://schemas.microsoft.com/office/drawing/2014/main" id="{AC9EDC49-0E12-075C-E372-F891E8AFE407}"/>
              </a:ext>
            </a:extLst>
          </p:cNvPr>
          <p:cNvSpPr/>
          <p:nvPr/>
        </p:nvSpPr>
        <p:spPr>
          <a:xfrm>
            <a:off x="4585937" y="5304690"/>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8: Japan – Cultural Heritage</a:t>
            </a:r>
          </a:p>
        </p:txBody>
      </p:sp>
      <p:sp>
        <p:nvSpPr>
          <p:cNvPr id="40" name="Rounded Rectangle 39">
            <a:extLst>
              <a:ext uri="{FF2B5EF4-FFF2-40B4-BE49-F238E27FC236}">
                <a16:creationId xmlns:a16="http://schemas.microsoft.com/office/drawing/2014/main" id="{498AF2F0-57A0-1236-E333-26E07A39AD2C}"/>
              </a:ext>
            </a:extLst>
          </p:cNvPr>
          <p:cNvSpPr/>
          <p:nvPr/>
        </p:nvSpPr>
        <p:spPr>
          <a:xfrm>
            <a:off x="4585937" y="5559855"/>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9: UK – Sport and Gender</a:t>
            </a:r>
          </a:p>
        </p:txBody>
      </p:sp>
      <p:sp>
        <p:nvSpPr>
          <p:cNvPr id="41" name="Rounded Rectangle 40">
            <a:extLst>
              <a:ext uri="{FF2B5EF4-FFF2-40B4-BE49-F238E27FC236}">
                <a16:creationId xmlns:a16="http://schemas.microsoft.com/office/drawing/2014/main" id="{1C3ABEA0-1D3B-3DE2-96EA-CAA907C7B8C6}"/>
              </a:ext>
            </a:extLst>
          </p:cNvPr>
          <p:cNvSpPr/>
          <p:nvPr/>
        </p:nvSpPr>
        <p:spPr>
          <a:xfrm>
            <a:off x="7680699" y="4541247"/>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10: UK – Faith and Sexuality</a:t>
            </a:r>
          </a:p>
        </p:txBody>
      </p:sp>
      <p:sp>
        <p:nvSpPr>
          <p:cNvPr id="42" name="Rounded Rectangle 41">
            <a:extLst>
              <a:ext uri="{FF2B5EF4-FFF2-40B4-BE49-F238E27FC236}">
                <a16:creationId xmlns:a16="http://schemas.microsoft.com/office/drawing/2014/main" id="{EEE18019-1781-5F1E-3545-518EED0DEFB7}"/>
              </a:ext>
            </a:extLst>
          </p:cNvPr>
          <p:cNvSpPr/>
          <p:nvPr/>
        </p:nvSpPr>
        <p:spPr>
          <a:xfrm>
            <a:off x="7680698" y="4794318"/>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11: UK – Cultural Events</a:t>
            </a:r>
          </a:p>
        </p:txBody>
      </p:sp>
      <p:sp>
        <p:nvSpPr>
          <p:cNvPr id="43" name="Rounded Rectangle 42">
            <a:extLst>
              <a:ext uri="{FF2B5EF4-FFF2-40B4-BE49-F238E27FC236}">
                <a16:creationId xmlns:a16="http://schemas.microsoft.com/office/drawing/2014/main" id="{F0FFA300-549C-DC7D-D03C-217B7B3C9D1F}"/>
              </a:ext>
            </a:extLst>
          </p:cNvPr>
          <p:cNvSpPr/>
          <p:nvPr/>
        </p:nvSpPr>
        <p:spPr>
          <a:xfrm>
            <a:off x="7680697" y="5047513"/>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12: USA – Belonging and Ethnicity</a:t>
            </a:r>
          </a:p>
        </p:txBody>
      </p:sp>
      <p:sp>
        <p:nvSpPr>
          <p:cNvPr id="44" name="Rounded Rectangle 43">
            <a:extLst>
              <a:ext uri="{FF2B5EF4-FFF2-40B4-BE49-F238E27FC236}">
                <a16:creationId xmlns:a16="http://schemas.microsoft.com/office/drawing/2014/main" id="{71768A14-C58F-9E65-604F-F08BF1F58A9C}"/>
              </a:ext>
            </a:extLst>
          </p:cNvPr>
          <p:cNvSpPr/>
          <p:nvPr/>
        </p:nvSpPr>
        <p:spPr>
          <a:xfrm>
            <a:off x="7680696" y="5304906"/>
            <a:ext cx="3020122" cy="227431"/>
          </a:xfrm>
          <a:prstGeom prst="roundRect">
            <a:avLst>
              <a:gd name="adj" fmla="val 8137"/>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13: Caribbean – Diaspora Communities</a:t>
            </a:r>
          </a:p>
        </p:txBody>
      </p:sp>
      <p:sp>
        <p:nvSpPr>
          <p:cNvPr id="45" name="Rounded Rectangle 44">
            <a:extLst>
              <a:ext uri="{FF2B5EF4-FFF2-40B4-BE49-F238E27FC236}">
                <a16:creationId xmlns:a16="http://schemas.microsoft.com/office/drawing/2014/main" id="{5F0EC2B1-4938-FCFD-B45C-3293D7B0017E}"/>
              </a:ext>
            </a:extLst>
          </p:cNvPr>
          <p:cNvSpPr/>
          <p:nvPr/>
        </p:nvSpPr>
        <p:spPr>
          <a:xfrm>
            <a:off x="7680696" y="5558127"/>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14: Nigeria – Business Events</a:t>
            </a:r>
          </a:p>
        </p:txBody>
      </p:sp>
    </p:spTree>
    <p:extLst>
      <p:ext uri="{BB962C8B-B14F-4D97-AF65-F5344CB8AC3E}">
        <p14:creationId xmlns:p14="http://schemas.microsoft.com/office/powerpoint/2010/main" val="248071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FE17B-32FE-30E9-1690-4E2F59B0C3B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B79080-C0D8-CB3E-F482-32A8C77EECFA}"/>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pic>
        <p:nvPicPr>
          <p:cNvPr id="21" name="Picture 20">
            <a:extLst>
              <a:ext uri="{FF2B5EF4-FFF2-40B4-BE49-F238E27FC236}">
                <a16:creationId xmlns:a16="http://schemas.microsoft.com/office/drawing/2014/main" id="{4C702700-68E9-BAB0-C856-5E522D946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3261" y="615973"/>
            <a:ext cx="6145588" cy="4755773"/>
          </a:xfrm>
          <a:prstGeom prst="rect">
            <a:avLst/>
          </a:prstGeom>
        </p:spPr>
      </p:pic>
    </p:spTree>
    <p:extLst>
      <p:ext uri="{BB962C8B-B14F-4D97-AF65-F5344CB8AC3E}">
        <p14:creationId xmlns:p14="http://schemas.microsoft.com/office/powerpoint/2010/main" val="205400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092D-DE73-A802-37E8-495EA919EEE9}"/>
              </a:ext>
            </a:extLst>
          </p:cNvPr>
          <p:cNvSpPr>
            <a:spLocks noGrp="1"/>
          </p:cNvSpPr>
          <p:nvPr>
            <p:ph type="title"/>
          </p:nvPr>
        </p:nvSpPr>
        <p:spPr>
          <a:xfrm>
            <a:off x="603339" y="294665"/>
            <a:ext cx="11350376" cy="1090612"/>
          </a:xfrm>
        </p:spPr>
        <p:txBody>
          <a:bodyPr/>
          <a:lstStyle/>
          <a:p>
            <a:r>
              <a:rPr lang="en-GB" sz="4000" dirty="0"/>
              <a:t>Chapter 7: Cultural Intelligence (CQ).</a:t>
            </a:r>
            <a:br>
              <a:rPr lang="en-GB" sz="2400" dirty="0"/>
            </a:br>
            <a:r>
              <a:rPr lang="en-GB" sz="2400" i="1" dirty="0"/>
              <a:t>Bernadette Albert &amp; Ruth Dowson</a:t>
            </a:r>
            <a:endParaRPr lang="en-US" sz="2400" i="1" dirty="0"/>
          </a:p>
        </p:txBody>
      </p:sp>
      <p:sp>
        <p:nvSpPr>
          <p:cNvPr id="3" name="Content Placeholder 2">
            <a:extLst>
              <a:ext uri="{FF2B5EF4-FFF2-40B4-BE49-F238E27FC236}">
                <a16:creationId xmlns:a16="http://schemas.microsoft.com/office/drawing/2014/main" id="{7CF013B8-46A3-AFEE-6213-570CCA8FA4DF}"/>
              </a:ext>
            </a:extLst>
          </p:cNvPr>
          <p:cNvSpPr>
            <a:spLocks noGrp="1"/>
          </p:cNvSpPr>
          <p:nvPr>
            <p:ph sz="half" idx="1"/>
          </p:nvPr>
        </p:nvSpPr>
        <p:spPr>
          <a:xfrm>
            <a:off x="1329071" y="1458077"/>
            <a:ext cx="9898912" cy="4559952"/>
          </a:xfrm>
        </p:spPr>
        <p:txBody>
          <a:bodyPr/>
          <a:lstStyle/>
          <a:p>
            <a:r>
              <a:rPr lang="en-GB" sz="2400" dirty="0">
                <a:solidFill>
                  <a:srgbClr val="1A1919"/>
                </a:solidFill>
              </a:rPr>
              <a:t>Conceptualises </a:t>
            </a:r>
            <a:r>
              <a:rPr lang="en-GB" sz="2400" b="0" i="0" dirty="0">
                <a:solidFill>
                  <a:srgbClr val="1A1919"/>
                </a:solidFill>
                <a:effectLst/>
              </a:rPr>
              <a:t>the various dimensions of Cultural </a:t>
            </a:r>
            <a:r>
              <a:rPr lang="en-GB" sz="2400" dirty="0">
                <a:solidFill>
                  <a:srgbClr val="1A1919"/>
                </a:solidFill>
              </a:rPr>
              <a:t>I</a:t>
            </a:r>
            <a:r>
              <a:rPr lang="en-GB" sz="2400" b="0" i="0" dirty="0">
                <a:solidFill>
                  <a:srgbClr val="1A1919"/>
                </a:solidFill>
                <a:effectLst/>
              </a:rPr>
              <a:t>ntelligence (CQ) and its</a:t>
            </a:r>
            <a:r>
              <a:rPr lang="en-GB" sz="2400" dirty="0">
                <a:solidFill>
                  <a:srgbClr val="1A1919"/>
                </a:solidFill>
              </a:rPr>
              <a:t> </a:t>
            </a:r>
            <a:r>
              <a:rPr lang="en-GB" sz="2400" b="0" i="0" dirty="0">
                <a:solidFill>
                  <a:srgbClr val="1A1919"/>
                </a:solidFill>
                <a:effectLst/>
              </a:rPr>
              <a:t>significance in the event industry, through its cognitive, behavioural, motivational and</a:t>
            </a:r>
            <a:r>
              <a:rPr lang="en-GB" sz="2400" dirty="0">
                <a:solidFill>
                  <a:srgbClr val="1A1919"/>
                </a:solidFill>
              </a:rPr>
              <a:t> </a:t>
            </a:r>
            <a:r>
              <a:rPr lang="en-GB" sz="2400" b="0" i="0" dirty="0">
                <a:solidFill>
                  <a:srgbClr val="1A1919"/>
                </a:solidFill>
                <a:effectLst/>
              </a:rPr>
              <a:t>metacognitive aspects. </a:t>
            </a:r>
          </a:p>
          <a:p>
            <a:r>
              <a:rPr lang="en-GB" sz="2400" dirty="0">
                <a:solidFill>
                  <a:srgbClr val="1A1919"/>
                </a:solidFill>
              </a:rPr>
              <a:t>V</a:t>
            </a:r>
            <a:r>
              <a:rPr lang="en-GB" sz="2400" b="0" i="0" dirty="0">
                <a:solidFill>
                  <a:srgbClr val="1A1919"/>
                </a:solidFill>
                <a:effectLst/>
              </a:rPr>
              <a:t>alues awareness and adaptability in forming new cultural cognitive schemata, supporting cultural agility.</a:t>
            </a:r>
            <a:endParaRPr lang="en-GB" sz="2400" dirty="0">
              <a:solidFill>
                <a:srgbClr val="1A1919"/>
              </a:solidFill>
              <a:effectLst/>
            </a:endParaRPr>
          </a:p>
          <a:p>
            <a:r>
              <a:rPr lang="en-GB" sz="2400" dirty="0">
                <a:solidFill>
                  <a:srgbClr val="1A1919"/>
                </a:solidFill>
              </a:rPr>
              <a:t>Promotes</a:t>
            </a:r>
            <a:r>
              <a:rPr lang="en-GB" sz="2400" b="0" i="0" dirty="0">
                <a:solidFill>
                  <a:srgbClr val="1A1919"/>
                </a:solidFill>
                <a:effectLst/>
              </a:rPr>
              <a:t> the importance of event organisations and their leadership transitioning away from ‘traditional’ hard skills towards cultural intelligence as the new ‘hard skill’. </a:t>
            </a:r>
          </a:p>
          <a:p>
            <a:r>
              <a:rPr lang="en-GB" sz="2400" dirty="0">
                <a:solidFill>
                  <a:srgbClr val="1A1919"/>
                </a:solidFill>
              </a:rPr>
              <a:t>J</a:t>
            </a:r>
            <a:r>
              <a:rPr lang="en-GB" sz="2400" b="0" i="0" dirty="0">
                <a:solidFill>
                  <a:srgbClr val="1A1919"/>
                </a:solidFill>
                <a:effectLst/>
              </a:rPr>
              <a:t>ustifies why CQ</a:t>
            </a:r>
            <a:r>
              <a:rPr lang="en-GB" sz="2400" dirty="0">
                <a:solidFill>
                  <a:srgbClr val="1A1919"/>
                </a:solidFill>
              </a:rPr>
              <a:t> </a:t>
            </a:r>
            <a:r>
              <a:rPr lang="en-GB" sz="2400" b="0" i="0" dirty="0">
                <a:solidFill>
                  <a:srgbClr val="1A1919"/>
                </a:solidFill>
                <a:effectLst/>
              </a:rPr>
              <a:t>is fundamental for event managers to excel in diverse globalised event environments and how its development</a:t>
            </a:r>
            <a:r>
              <a:rPr lang="en-GB" sz="2400" dirty="0">
                <a:solidFill>
                  <a:srgbClr val="1A1919"/>
                </a:solidFill>
              </a:rPr>
              <a:t> </a:t>
            </a:r>
            <a:r>
              <a:rPr lang="en-GB" sz="2400" b="0" i="0" dirty="0">
                <a:solidFill>
                  <a:srgbClr val="1A1919"/>
                </a:solidFill>
                <a:effectLst/>
              </a:rPr>
              <a:t>feeds into EEDI strategy and systemic transformation, with tools and models presenting the Cultural</a:t>
            </a:r>
            <a:r>
              <a:rPr lang="en-GB" sz="2400" dirty="0">
                <a:solidFill>
                  <a:srgbClr val="1A1919"/>
                </a:solidFill>
              </a:rPr>
              <a:t> </a:t>
            </a:r>
            <a:r>
              <a:rPr lang="en-GB" sz="2400" b="0" i="0" dirty="0">
                <a:solidFill>
                  <a:srgbClr val="1A1919"/>
                </a:solidFill>
                <a:effectLst/>
              </a:rPr>
              <a:t>Intelligence development framework.</a:t>
            </a:r>
            <a:endParaRPr lang="en-GB" sz="2400"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9CF22669-15AB-9B57-4D36-7E40AFE5376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66546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ECBEB-F289-3FDD-4554-0A4398959428}"/>
              </a:ext>
            </a:extLst>
          </p:cNvPr>
          <p:cNvSpPr>
            <a:spLocks noGrp="1"/>
          </p:cNvSpPr>
          <p:nvPr>
            <p:ph type="title"/>
          </p:nvPr>
        </p:nvSpPr>
        <p:spPr>
          <a:xfrm>
            <a:off x="470958" y="0"/>
            <a:ext cx="10653823" cy="656652"/>
          </a:xfrm>
        </p:spPr>
        <p:txBody>
          <a:bodyPr/>
          <a:lstStyle/>
          <a:p>
            <a:r>
              <a:rPr lang="en-GB" sz="4000" dirty="0"/>
              <a:t>Introduction – Cultural Intelligence (CQ)</a:t>
            </a:r>
            <a:endParaRPr lang="en-US" sz="2400" i="1" dirty="0"/>
          </a:p>
        </p:txBody>
      </p:sp>
      <p:sp>
        <p:nvSpPr>
          <p:cNvPr id="4" name="Content Placeholder 3">
            <a:extLst>
              <a:ext uri="{FF2B5EF4-FFF2-40B4-BE49-F238E27FC236}">
                <a16:creationId xmlns:a16="http://schemas.microsoft.com/office/drawing/2014/main" id="{4B397689-74D1-FB57-5BE1-720322C8791C}"/>
              </a:ext>
            </a:extLst>
          </p:cNvPr>
          <p:cNvSpPr>
            <a:spLocks noGrp="1"/>
          </p:cNvSpPr>
          <p:nvPr>
            <p:ph sz="half" idx="1"/>
          </p:nvPr>
        </p:nvSpPr>
        <p:spPr>
          <a:xfrm>
            <a:off x="491613" y="656652"/>
            <a:ext cx="10897420" cy="4846681"/>
          </a:xfrm>
        </p:spPr>
        <p:txBody>
          <a:bodyPr/>
          <a:lstStyle/>
          <a:p>
            <a:r>
              <a:rPr lang="en-GB" sz="2700" dirty="0"/>
              <a:t>EEDI, Inclusion, Culture and its theoretical foundations combine to justify the need for CQ</a:t>
            </a:r>
          </a:p>
          <a:p>
            <a:r>
              <a:rPr lang="en-GB" sz="2700" dirty="0"/>
              <a:t>Event sector professionalisation requires industry-specific skills that include cultural competence</a:t>
            </a:r>
          </a:p>
          <a:p>
            <a:r>
              <a:rPr lang="en-GB" sz="2700" dirty="0"/>
              <a:t>Early &amp; </a:t>
            </a:r>
            <a:r>
              <a:rPr lang="en-GB" sz="2700" dirty="0" err="1"/>
              <a:t>Ang</a:t>
            </a:r>
            <a:r>
              <a:rPr lang="en-GB" sz="2700" dirty="0"/>
              <a:t> (2003) define CQ as “a person’s capability to adapt to new cultural contexts”</a:t>
            </a:r>
          </a:p>
          <a:p>
            <a:r>
              <a:rPr lang="en-GB" sz="2700" dirty="0"/>
              <a:t>‘Cultural chameleons’ transition easily from one culture to another</a:t>
            </a:r>
          </a:p>
          <a:p>
            <a:r>
              <a:rPr lang="en-GB" sz="2700" dirty="0"/>
              <a:t>Key elements: behaviour, cognition, meta cognition, motivation</a:t>
            </a:r>
          </a:p>
          <a:p>
            <a:r>
              <a:rPr lang="en-GB" sz="2700" dirty="0"/>
              <a:t>Chapter applies Early &amp; </a:t>
            </a:r>
            <a:r>
              <a:rPr lang="en-GB" sz="2700" dirty="0" err="1"/>
              <a:t>Ang</a:t>
            </a:r>
            <a:r>
              <a:rPr lang="en-GB" sz="2700" dirty="0"/>
              <a:t> from the individual to professional, corporate and social structures</a:t>
            </a:r>
          </a:p>
          <a:p>
            <a:r>
              <a:rPr lang="en-GB" sz="2700" dirty="0"/>
              <a:t>Embed CQ as a core competency in event management </a:t>
            </a:r>
            <a:endParaRPr lang="en-US" sz="2700" dirty="0"/>
          </a:p>
        </p:txBody>
      </p:sp>
      <p:sp>
        <p:nvSpPr>
          <p:cNvPr id="2" name="Footer Placeholder 1">
            <a:extLst>
              <a:ext uri="{FF2B5EF4-FFF2-40B4-BE49-F238E27FC236}">
                <a16:creationId xmlns:a16="http://schemas.microsoft.com/office/drawing/2014/main" id="{0A9F9B79-162E-EFE2-6BD3-CF9BD46D15BF}"/>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418402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FB2DD6-7C57-6D3F-7432-959C4AA9AF4A}"/>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
        <p:nvSpPr>
          <p:cNvPr id="3" name="Title 2">
            <a:extLst>
              <a:ext uri="{FF2B5EF4-FFF2-40B4-BE49-F238E27FC236}">
                <a16:creationId xmlns:a16="http://schemas.microsoft.com/office/drawing/2014/main" id="{78EB2908-BA7B-A418-F22A-30465B60F447}"/>
              </a:ext>
            </a:extLst>
          </p:cNvPr>
          <p:cNvSpPr>
            <a:spLocks noGrp="1"/>
          </p:cNvSpPr>
          <p:nvPr>
            <p:ph type="title" idx="4294967295"/>
          </p:nvPr>
        </p:nvSpPr>
        <p:spPr>
          <a:xfrm>
            <a:off x="573578" y="92770"/>
            <a:ext cx="11224954" cy="699274"/>
          </a:xfrm>
          <a:prstGeom prst="rect">
            <a:avLst/>
          </a:prstGeom>
        </p:spPr>
        <p:txBody>
          <a:bodyPr/>
          <a:lstStyle/>
          <a:p>
            <a:r>
              <a:rPr lang="en-GB" sz="4000" dirty="0"/>
              <a:t>Cognitive aspects of Cultural Intelligence (CQ)</a:t>
            </a:r>
            <a:endParaRPr lang="en-US" sz="2400" i="1" dirty="0"/>
          </a:p>
        </p:txBody>
      </p:sp>
      <p:sp>
        <p:nvSpPr>
          <p:cNvPr id="4" name="Content Placeholder 3">
            <a:extLst>
              <a:ext uri="{FF2B5EF4-FFF2-40B4-BE49-F238E27FC236}">
                <a16:creationId xmlns:a16="http://schemas.microsoft.com/office/drawing/2014/main" id="{49B2E3A6-2AC5-33C8-469A-63CD724B92EA}"/>
              </a:ext>
            </a:extLst>
          </p:cNvPr>
          <p:cNvSpPr>
            <a:spLocks noGrp="1"/>
          </p:cNvSpPr>
          <p:nvPr>
            <p:ph sz="half" idx="4294967295"/>
          </p:nvPr>
        </p:nvSpPr>
        <p:spPr>
          <a:xfrm>
            <a:off x="1077432" y="1086218"/>
            <a:ext cx="10037135" cy="3480022"/>
          </a:xfrm>
          <a:prstGeom prst="rect">
            <a:avLst/>
          </a:prstGeom>
        </p:spPr>
        <p:txBody>
          <a:bodyPr/>
          <a:lstStyle/>
          <a:p>
            <a:endParaRPr lang="en-GB" sz="2400" dirty="0">
              <a:solidFill>
                <a:srgbClr val="1A1919"/>
              </a:solidFill>
              <a:effectLst/>
            </a:endParaRPr>
          </a:p>
          <a:p>
            <a:endParaRPr lang="en-US" dirty="0"/>
          </a:p>
        </p:txBody>
      </p:sp>
      <p:pic>
        <p:nvPicPr>
          <p:cNvPr id="7" name="Picture 6">
            <a:extLst>
              <a:ext uri="{FF2B5EF4-FFF2-40B4-BE49-F238E27FC236}">
                <a16:creationId xmlns:a16="http://schemas.microsoft.com/office/drawing/2014/main" id="{63CE06C5-6B04-90A4-FC44-3437F39C9482}"/>
              </a:ext>
            </a:extLst>
          </p:cNvPr>
          <p:cNvPicPr>
            <a:picLocks noChangeAspect="1"/>
          </p:cNvPicPr>
          <p:nvPr/>
        </p:nvPicPr>
        <p:blipFill>
          <a:blip r:embed="rId2"/>
          <a:stretch>
            <a:fillRect/>
          </a:stretch>
        </p:blipFill>
        <p:spPr>
          <a:xfrm>
            <a:off x="1077432" y="792044"/>
            <a:ext cx="10052961" cy="4711289"/>
          </a:xfrm>
          <a:prstGeom prst="rect">
            <a:avLst/>
          </a:prstGeom>
        </p:spPr>
      </p:pic>
    </p:spTree>
    <p:extLst>
      <p:ext uri="{BB962C8B-B14F-4D97-AF65-F5344CB8AC3E}">
        <p14:creationId xmlns:p14="http://schemas.microsoft.com/office/powerpoint/2010/main" val="1635134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15B-FAF5-088C-566C-BB464B5A95EF}"/>
              </a:ext>
            </a:extLst>
          </p:cNvPr>
          <p:cNvSpPr>
            <a:spLocks noGrp="1"/>
          </p:cNvSpPr>
          <p:nvPr>
            <p:ph type="title"/>
          </p:nvPr>
        </p:nvSpPr>
        <p:spPr>
          <a:xfrm>
            <a:off x="13656" y="312833"/>
            <a:ext cx="12191999" cy="736813"/>
          </a:xfrm>
        </p:spPr>
        <p:txBody>
          <a:bodyPr/>
          <a:lstStyle/>
          <a:p>
            <a:r>
              <a:rPr lang="en-GB" sz="4000" dirty="0"/>
              <a:t>Cognitive aspects of Cultural Intelligence (CQ) – steps </a:t>
            </a:r>
            <a:endParaRPr lang="en-US" sz="2400" i="1" dirty="0"/>
          </a:p>
        </p:txBody>
      </p:sp>
      <p:sp>
        <p:nvSpPr>
          <p:cNvPr id="3" name="Content Placeholder 2">
            <a:extLst>
              <a:ext uri="{FF2B5EF4-FFF2-40B4-BE49-F238E27FC236}">
                <a16:creationId xmlns:a16="http://schemas.microsoft.com/office/drawing/2014/main" id="{A9F760CC-A241-A3A5-1532-D1CB39D5B1EB}"/>
              </a:ext>
            </a:extLst>
          </p:cNvPr>
          <p:cNvSpPr>
            <a:spLocks noGrp="1"/>
          </p:cNvSpPr>
          <p:nvPr>
            <p:ph sz="half" idx="1"/>
          </p:nvPr>
        </p:nvSpPr>
        <p:spPr>
          <a:xfrm>
            <a:off x="1371601" y="1270000"/>
            <a:ext cx="9909544" cy="4811372"/>
          </a:xfrm>
        </p:spPr>
        <p:txBody>
          <a:bodyPr/>
          <a:lstStyle/>
          <a:p>
            <a:pPr marL="457200" indent="-457200">
              <a:buFont typeface="+mj-lt"/>
              <a:buAutoNum type="arabicPeriod"/>
            </a:pPr>
            <a:r>
              <a:rPr lang="en-GB" sz="3200" dirty="0">
                <a:solidFill>
                  <a:srgbClr val="1A1919"/>
                </a:solidFill>
                <a:effectLst/>
              </a:rPr>
              <a:t>Build individual knowledge and awareness of different cultures</a:t>
            </a:r>
          </a:p>
          <a:p>
            <a:pPr marL="457200" indent="-457200">
              <a:buFont typeface="+mj-lt"/>
              <a:buAutoNum type="arabicPeriod"/>
            </a:pPr>
            <a:r>
              <a:rPr lang="en-GB" sz="3200" dirty="0">
                <a:solidFill>
                  <a:srgbClr val="1A1919"/>
                </a:solidFill>
              </a:rPr>
              <a:t>Acquire cultural knowledge through academic learning, authentic sources including language and deeper cultural expressions, including participation in cultural evens, working with diaspora communities, observing adaptations in other social and geographic environments</a:t>
            </a:r>
          </a:p>
          <a:p>
            <a:pPr marL="457200" indent="-457200">
              <a:buFont typeface="+mj-lt"/>
              <a:buAutoNum type="arabicPeriod"/>
            </a:pPr>
            <a:r>
              <a:rPr lang="en-GB" sz="3200" dirty="0">
                <a:solidFill>
                  <a:srgbClr val="1A1919"/>
                </a:solidFill>
                <a:effectLst/>
              </a:rPr>
              <a:t>Build cultural competence</a:t>
            </a:r>
          </a:p>
          <a:p>
            <a:endParaRPr lang="en-GB" sz="2400"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96BB9F5D-1188-C666-DBE6-0592CE83518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411558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1903B-1D18-E617-A386-6577E4C1A911}"/>
              </a:ext>
            </a:extLst>
          </p:cNvPr>
          <p:cNvSpPr>
            <a:spLocks noGrp="1"/>
          </p:cNvSpPr>
          <p:nvPr>
            <p:ph type="title"/>
          </p:nvPr>
        </p:nvSpPr>
        <p:spPr>
          <a:xfrm>
            <a:off x="1333077" y="226423"/>
            <a:ext cx="10224748" cy="660904"/>
          </a:xfrm>
        </p:spPr>
        <p:txBody>
          <a:bodyPr/>
          <a:lstStyle/>
          <a:p>
            <a:r>
              <a:rPr lang="en-GB" sz="4000" dirty="0"/>
              <a:t>Metacognitive aspects of CQ</a:t>
            </a:r>
            <a:endParaRPr lang="en-US" sz="2400" i="1" dirty="0"/>
          </a:p>
        </p:txBody>
      </p:sp>
      <p:sp>
        <p:nvSpPr>
          <p:cNvPr id="3" name="Content Placeholder 2">
            <a:extLst>
              <a:ext uri="{FF2B5EF4-FFF2-40B4-BE49-F238E27FC236}">
                <a16:creationId xmlns:a16="http://schemas.microsoft.com/office/drawing/2014/main" id="{D138A73E-076E-9B86-D498-A8BEADDF6091}"/>
              </a:ext>
            </a:extLst>
          </p:cNvPr>
          <p:cNvSpPr>
            <a:spLocks noGrp="1"/>
          </p:cNvSpPr>
          <p:nvPr>
            <p:ph sz="half" idx="1"/>
          </p:nvPr>
        </p:nvSpPr>
        <p:spPr>
          <a:xfrm>
            <a:off x="1371598" y="1172958"/>
            <a:ext cx="9601200" cy="4852339"/>
          </a:xfrm>
        </p:spPr>
        <p:txBody>
          <a:bodyPr/>
          <a:lstStyle/>
          <a:p>
            <a:r>
              <a:rPr lang="en-GB" sz="2600" dirty="0">
                <a:solidFill>
                  <a:srgbClr val="1A1919"/>
                </a:solidFill>
                <a:effectLst/>
              </a:rPr>
              <a:t>Individual level of conscious cultural awareness, processed through cultural interactions</a:t>
            </a:r>
          </a:p>
          <a:p>
            <a:r>
              <a:rPr lang="en-GB" sz="2600" dirty="0">
                <a:solidFill>
                  <a:srgbClr val="1A1919"/>
                </a:solidFill>
              </a:rPr>
              <a:t>Awareness of influence of personal cultural schemata on interpretation of other cultures</a:t>
            </a:r>
          </a:p>
          <a:p>
            <a:r>
              <a:rPr lang="en-GB" sz="2600" dirty="0">
                <a:solidFill>
                  <a:srgbClr val="1A1919"/>
                </a:solidFill>
                <a:effectLst/>
              </a:rPr>
              <a:t>Mental processes embedded in: self awareness; other awareness, situational awareness</a:t>
            </a:r>
          </a:p>
          <a:p>
            <a:r>
              <a:rPr lang="en-GB" sz="2600" dirty="0">
                <a:solidFill>
                  <a:srgbClr val="1A1919"/>
                </a:solidFill>
              </a:rPr>
              <a:t>Self awareness of conscious and unconscious bias; of personal cultural hierarchies</a:t>
            </a:r>
          </a:p>
          <a:p>
            <a:r>
              <a:rPr lang="en-GB" sz="2600" dirty="0">
                <a:solidFill>
                  <a:srgbClr val="1A1919"/>
                </a:solidFill>
                <a:effectLst/>
              </a:rPr>
              <a:t>Refl</a:t>
            </a:r>
            <a:r>
              <a:rPr lang="en-GB" sz="2600" dirty="0">
                <a:solidFill>
                  <a:srgbClr val="1A1919"/>
                </a:solidFill>
              </a:rPr>
              <a:t>ect on personal values, norms, behaviours</a:t>
            </a:r>
          </a:p>
          <a:p>
            <a:r>
              <a:rPr lang="en-GB" sz="2600" dirty="0">
                <a:solidFill>
                  <a:srgbClr val="1A1919"/>
                </a:solidFill>
                <a:effectLst/>
              </a:rPr>
              <a:t>Planning, preparation and checking prior to engagement in c</a:t>
            </a:r>
            <a:r>
              <a:rPr lang="en-GB" sz="2600" dirty="0">
                <a:solidFill>
                  <a:srgbClr val="1A1919"/>
                </a:solidFill>
              </a:rPr>
              <a:t>ross-cultural contexts </a:t>
            </a:r>
            <a:endParaRPr lang="en-GB" sz="2600"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1696811E-1101-6F7C-2CC2-7BC08565826A}"/>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994290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4A79-3293-6992-AB39-8C67EF6589C8}"/>
              </a:ext>
            </a:extLst>
          </p:cNvPr>
          <p:cNvSpPr>
            <a:spLocks noGrp="1"/>
          </p:cNvSpPr>
          <p:nvPr>
            <p:ph type="title"/>
          </p:nvPr>
        </p:nvSpPr>
        <p:spPr>
          <a:xfrm>
            <a:off x="627321" y="332734"/>
            <a:ext cx="9590568" cy="759739"/>
          </a:xfrm>
        </p:spPr>
        <p:txBody>
          <a:bodyPr/>
          <a:lstStyle/>
          <a:p>
            <a:r>
              <a:rPr lang="en-GB" sz="4000" dirty="0"/>
              <a:t>Motivation aspects of CQ</a:t>
            </a:r>
            <a:endParaRPr lang="en-US" sz="2400" i="1" dirty="0"/>
          </a:p>
        </p:txBody>
      </p:sp>
      <p:sp>
        <p:nvSpPr>
          <p:cNvPr id="3" name="Content Placeholder 2">
            <a:extLst>
              <a:ext uri="{FF2B5EF4-FFF2-40B4-BE49-F238E27FC236}">
                <a16:creationId xmlns:a16="http://schemas.microsoft.com/office/drawing/2014/main" id="{16183455-D34D-565F-6E55-C88731F3D54D}"/>
              </a:ext>
            </a:extLst>
          </p:cNvPr>
          <p:cNvSpPr>
            <a:spLocks noGrp="1"/>
          </p:cNvSpPr>
          <p:nvPr>
            <p:ph sz="half" idx="1"/>
          </p:nvPr>
        </p:nvSpPr>
        <p:spPr>
          <a:xfrm>
            <a:off x="1360967" y="1407127"/>
            <a:ext cx="9675628" cy="4164482"/>
          </a:xfrm>
        </p:spPr>
        <p:txBody>
          <a:bodyPr/>
          <a:lstStyle/>
          <a:p>
            <a:r>
              <a:rPr lang="en-GB" sz="3200" dirty="0">
                <a:solidFill>
                  <a:srgbClr val="1A1919"/>
                </a:solidFill>
              </a:rPr>
              <a:t>Experience of other cultures can extend beyond comfort zones, causing anxiety and uncertainty</a:t>
            </a:r>
          </a:p>
          <a:p>
            <a:r>
              <a:rPr lang="en-GB" sz="3200" dirty="0">
                <a:solidFill>
                  <a:srgbClr val="1A1919"/>
                </a:solidFill>
                <a:effectLst/>
              </a:rPr>
              <a:t>Intrinsic / Extrinsic drivers</a:t>
            </a:r>
          </a:p>
          <a:p>
            <a:r>
              <a:rPr lang="en-GB" sz="3200" dirty="0">
                <a:solidFill>
                  <a:srgbClr val="1A1919"/>
                </a:solidFill>
              </a:rPr>
              <a:t>Cultural resilience within cross-cultural interface</a:t>
            </a:r>
          </a:p>
          <a:p>
            <a:r>
              <a:rPr lang="en-GB" sz="3200" dirty="0">
                <a:solidFill>
                  <a:srgbClr val="1A1919"/>
                </a:solidFill>
                <a:effectLst/>
              </a:rPr>
              <a:t>Requires ability to focus attention and energy towards learning</a:t>
            </a:r>
          </a:p>
          <a:p>
            <a:endParaRPr lang="en-US" sz="3600" dirty="0"/>
          </a:p>
        </p:txBody>
      </p:sp>
      <p:sp>
        <p:nvSpPr>
          <p:cNvPr id="5" name="Footer Placeholder 4">
            <a:extLst>
              <a:ext uri="{FF2B5EF4-FFF2-40B4-BE49-F238E27FC236}">
                <a16:creationId xmlns:a16="http://schemas.microsoft.com/office/drawing/2014/main" id="{B59F61AA-7FDE-73F2-3795-3021D013F63A}"/>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614393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344F08-73F6-A7C3-4139-99B8DC0F68FB}"/>
              </a:ext>
            </a:extLst>
          </p:cNvPr>
          <p:cNvSpPr>
            <a:spLocks noGrp="1"/>
          </p:cNvSpPr>
          <p:nvPr>
            <p:ph type="title"/>
          </p:nvPr>
        </p:nvSpPr>
        <p:spPr>
          <a:prstGeom prst="rect">
            <a:avLst/>
          </a:prstGeom>
        </p:spPr>
        <p:txBody>
          <a:bodyPr/>
          <a:lstStyle/>
          <a:p>
            <a:r>
              <a:rPr lang="en-GB" sz="4000" dirty="0"/>
              <a:t>Behavioural aspects of CQ</a:t>
            </a:r>
            <a:endParaRPr lang="en-US" sz="2400" i="1" dirty="0"/>
          </a:p>
        </p:txBody>
      </p:sp>
      <p:sp>
        <p:nvSpPr>
          <p:cNvPr id="9" name="Content Placeholder 8">
            <a:extLst>
              <a:ext uri="{FF2B5EF4-FFF2-40B4-BE49-F238E27FC236}">
                <a16:creationId xmlns:a16="http://schemas.microsoft.com/office/drawing/2014/main" id="{8C97C96A-690E-1F3E-7002-0DBDA591D6D4}"/>
              </a:ext>
            </a:extLst>
          </p:cNvPr>
          <p:cNvSpPr>
            <a:spLocks noGrp="1"/>
          </p:cNvSpPr>
          <p:nvPr>
            <p:ph sz="half" idx="2"/>
          </p:nvPr>
        </p:nvSpPr>
        <p:spPr>
          <a:xfrm>
            <a:off x="969571" y="1201720"/>
            <a:ext cx="10384230" cy="4975243"/>
          </a:xfrm>
        </p:spPr>
        <p:txBody>
          <a:bodyPr/>
          <a:lstStyle/>
          <a:p>
            <a:r>
              <a:rPr lang="en-GB" sz="3000" dirty="0"/>
              <a:t>Ability to utilise cultural self-awareness, cultural humility, respect, flexibility, adaptation</a:t>
            </a:r>
          </a:p>
          <a:p>
            <a:r>
              <a:rPr lang="en-GB" sz="3000" dirty="0"/>
              <a:t>Lifelong commitment to learning</a:t>
            </a:r>
          </a:p>
          <a:p>
            <a:r>
              <a:rPr lang="en-GB" sz="3000" dirty="0"/>
              <a:t>Recognise value and equality across diversity</a:t>
            </a:r>
          </a:p>
          <a:p>
            <a:r>
              <a:rPr lang="en-GB" sz="3000" dirty="0"/>
              <a:t>Recognise that dominant cultures may exhibit judgement or express cultural superiority</a:t>
            </a:r>
          </a:p>
          <a:p>
            <a:r>
              <a:rPr lang="en-GB" sz="3000" dirty="0"/>
              <a:t>Openness to behavioural change, beyond rhetoric</a:t>
            </a:r>
            <a:endParaRPr lang="en-US" sz="3000" dirty="0"/>
          </a:p>
        </p:txBody>
      </p:sp>
      <p:sp>
        <p:nvSpPr>
          <p:cNvPr id="2" name="Footer Placeholder 1">
            <a:extLst>
              <a:ext uri="{FF2B5EF4-FFF2-40B4-BE49-F238E27FC236}">
                <a16:creationId xmlns:a16="http://schemas.microsoft.com/office/drawing/2014/main" id="{2A0FE301-7F1C-109B-48DC-730BFEDF190B}"/>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16062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3F02C55-0F37-E199-CBE3-B7E1EB6EE416}"/>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Connections between cognitive, metacognitive, behavioural and motivational elements of CQ</a:t>
            </a:r>
            <a:endParaRPr lang="en-US" sz="3100" i="1" kern="1200">
              <a:solidFill>
                <a:srgbClr val="FFFFFF"/>
              </a:solidFill>
              <a:latin typeface="+mj-lt"/>
              <a:ea typeface="+mj-ea"/>
              <a:cs typeface="+mj-cs"/>
            </a:endParaRPr>
          </a:p>
        </p:txBody>
      </p:sp>
      <p:sp>
        <p:nvSpPr>
          <p:cNvPr id="5" name="Footer Placeholder 4">
            <a:extLst>
              <a:ext uri="{FF2B5EF4-FFF2-40B4-BE49-F238E27FC236}">
                <a16:creationId xmlns:a16="http://schemas.microsoft.com/office/drawing/2014/main" id="{558FE787-C867-607A-BF38-373B5DC5ADA2}"/>
              </a:ext>
            </a:extLst>
          </p:cNvPr>
          <p:cNvSpPr>
            <a:spLocks noGrp="1"/>
          </p:cNvSpPr>
          <p:nvPr>
            <p:ph type="ftr" sz="quarter" idx="11"/>
          </p:nvPr>
        </p:nvSpPr>
        <p:spPr>
          <a:xfrm rot="5400000">
            <a:off x="-1828800" y="2002536"/>
            <a:ext cx="4114800" cy="365760"/>
          </a:xfrm>
        </p:spPr>
        <p:txBody>
          <a:bodyPr vert="horz" lIns="91440" tIns="45720" rIns="91440" bIns="45720" rtlCol="0" anchor="ctr">
            <a:normAutofit/>
          </a:bodyPr>
          <a:lstStyle/>
          <a:p>
            <a:pPr algn="l">
              <a:lnSpc>
                <a:spcPct val="90000"/>
              </a:lnSpc>
              <a:spcAft>
                <a:spcPts val="600"/>
              </a:spcAft>
            </a:pPr>
            <a:r>
              <a:rPr lang="en-US" sz="900" kern="1200">
                <a:solidFill>
                  <a:srgbClr val="FFFFFF"/>
                </a:solidFill>
                <a:latin typeface="+mn-lt"/>
                <a:ea typeface="+mn-ea"/>
                <a:cs typeface="+mn-cs"/>
              </a:rPr>
              <a:t>© Albert, Dowson &amp; Lomax 2025 https://www.goodfellowpublishers.com/culturalrisk</a:t>
            </a:r>
          </a:p>
        </p:txBody>
      </p:sp>
      <p:pic>
        <p:nvPicPr>
          <p:cNvPr id="7" name="Content Placeholder 6">
            <a:extLst>
              <a:ext uri="{FF2B5EF4-FFF2-40B4-BE49-F238E27FC236}">
                <a16:creationId xmlns:a16="http://schemas.microsoft.com/office/drawing/2014/main" id="{74EE0811-E2B1-88F6-EFDA-A1482DC48D8A}"/>
              </a:ext>
            </a:extLst>
          </p:cNvPr>
          <p:cNvPicPr>
            <a:picLocks noGrp="1" noChangeAspect="1"/>
          </p:cNvPicPr>
          <p:nvPr>
            <p:ph sz="half" idx="1"/>
          </p:nvPr>
        </p:nvPicPr>
        <p:blipFill>
          <a:blip r:embed="rId2"/>
          <a:stretch>
            <a:fillRect/>
          </a:stretch>
        </p:blipFill>
        <p:spPr>
          <a:xfrm>
            <a:off x="4075075" y="1406222"/>
            <a:ext cx="8116925" cy="4606355"/>
          </a:xfrm>
          <a:prstGeom prst="rect">
            <a:avLst/>
          </a:prstGeom>
        </p:spPr>
      </p:pic>
    </p:spTree>
    <p:extLst>
      <p:ext uri="{BB962C8B-B14F-4D97-AF65-F5344CB8AC3E}">
        <p14:creationId xmlns:p14="http://schemas.microsoft.com/office/powerpoint/2010/main" val="4009137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35D9-2F0C-2C03-EE33-14D5348A5A5A}"/>
              </a:ext>
            </a:extLst>
          </p:cNvPr>
          <p:cNvSpPr>
            <a:spLocks noGrp="1"/>
          </p:cNvSpPr>
          <p:nvPr>
            <p:ph type="title"/>
          </p:nvPr>
        </p:nvSpPr>
        <p:spPr>
          <a:xfrm>
            <a:off x="595422" y="136525"/>
            <a:ext cx="10324215" cy="764765"/>
          </a:xfrm>
        </p:spPr>
        <p:txBody>
          <a:bodyPr/>
          <a:lstStyle/>
          <a:p>
            <a:r>
              <a:rPr lang="en-GB" sz="4000" dirty="0"/>
              <a:t>Cultural Intelligence and events</a:t>
            </a:r>
            <a:endParaRPr lang="en-US" sz="2400" i="1" dirty="0"/>
          </a:p>
        </p:txBody>
      </p:sp>
      <p:sp>
        <p:nvSpPr>
          <p:cNvPr id="3" name="Content Placeholder 2">
            <a:extLst>
              <a:ext uri="{FF2B5EF4-FFF2-40B4-BE49-F238E27FC236}">
                <a16:creationId xmlns:a16="http://schemas.microsoft.com/office/drawing/2014/main" id="{51085A27-D8F0-49DF-B7C5-62062005B8F1}"/>
              </a:ext>
            </a:extLst>
          </p:cNvPr>
          <p:cNvSpPr>
            <a:spLocks noGrp="1"/>
          </p:cNvSpPr>
          <p:nvPr>
            <p:ph sz="half" idx="1"/>
          </p:nvPr>
        </p:nvSpPr>
        <p:spPr>
          <a:xfrm>
            <a:off x="122903" y="805699"/>
            <a:ext cx="11921613" cy="4627538"/>
          </a:xfrm>
        </p:spPr>
        <p:txBody>
          <a:bodyPr/>
          <a:lstStyle/>
          <a:p>
            <a:r>
              <a:rPr lang="en-GB" sz="2500" dirty="0">
                <a:solidFill>
                  <a:srgbClr val="1A1919"/>
                </a:solidFill>
              </a:rPr>
              <a:t>Despite perception of CQ as a ‘soft skill’, the process is arduous and discomforting</a:t>
            </a:r>
          </a:p>
          <a:p>
            <a:r>
              <a:rPr lang="en-GB" sz="2500" dirty="0">
                <a:solidFill>
                  <a:srgbClr val="1A1919"/>
                </a:solidFill>
                <a:effectLst/>
              </a:rPr>
              <a:t>Globally-diverse and multiculturally complex nature of events requires strategic inclusion beyond EDI</a:t>
            </a:r>
          </a:p>
          <a:p>
            <a:r>
              <a:rPr lang="en-GB" sz="2500" dirty="0">
                <a:solidFill>
                  <a:srgbClr val="1A1919"/>
                </a:solidFill>
              </a:rPr>
              <a:t>CQ is becoming quantifiable, an asset to organisations operating in the global market</a:t>
            </a:r>
          </a:p>
          <a:p>
            <a:r>
              <a:rPr lang="en-GB" sz="2500" i="1" dirty="0">
                <a:solidFill>
                  <a:srgbClr val="1A1919"/>
                </a:solidFill>
                <a:effectLst/>
              </a:rPr>
              <a:t>Developing CQ in event organisations</a:t>
            </a:r>
            <a:r>
              <a:rPr lang="en-GB" sz="2500" dirty="0">
                <a:solidFill>
                  <a:srgbClr val="1A1919"/>
                </a:solidFill>
                <a:effectLst/>
              </a:rPr>
              <a:t> – requires ability to navigate cultural complexities of internal and external stakeholders, managing cultural risk</a:t>
            </a:r>
          </a:p>
          <a:p>
            <a:r>
              <a:rPr lang="en-GB" sz="2500" i="1" dirty="0">
                <a:solidFill>
                  <a:srgbClr val="1A1919"/>
                </a:solidFill>
              </a:rPr>
              <a:t>Event leadership</a:t>
            </a:r>
            <a:r>
              <a:rPr lang="en-GB" sz="2500" dirty="0">
                <a:solidFill>
                  <a:srgbClr val="1A1919"/>
                </a:solidFill>
              </a:rPr>
              <a:t> – as diversity grows, organisational leaders require broader and deeper cultural knowledge to mitigate potential risks</a:t>
            </a:r>
          </a:p>
          <a:p>
            <a:r>
              <a:rPr lang="en-GB" sz="2500" i="1" dirty="0">
                <a:solidFill>
                  <a:srgbClr val="1A1919"/>
                </a:solidFill>
                <a:effectLst/>
              </a:rPr>
              <a:t>Cultural agility</a:t>
            </a:r>
            <a:r>
              <a:rPr lang="en-GB" sz="2500" dirty="0">
                <a:solidFill>
                  <a:srgbClr val="1A1919"/>
                </a:solidFill>
                <a:effectLst/>
              </a:rPr>
              <a:t> – needed within organisations and individuals to work across cultural boundaries</a:t>
            </a:r>
          </a:p>
        </p:txBody>
      </p:sp>
      <p:sp>
        <p:nvSpPr>
          <p:cNvPr id="5" name="Footer Placeholder 4">
            <a:extLst>
              <a:ext uri="{FF2B5EF4-FFF2-40B4-BE49-F238E27FC236}">
                <a16:creationId xmlns:a16="http://schemas.microsoft.com/office/drawing/2014/main" id="{0565C0D4-3990-9259-EEF5-6DA17F284FB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299245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D80DD-7ABC-FEDA-8C11-2BAD9031D386}"/>
              </a:ext>
            </a:extLst>
          </p:cNvPr>
          <p:cNvSpPr>
            <a:spLocks noGrp="1"/>
          </p:cNvSpPr>
          <p:nvPr>
            <p:ph type="title"/>
          </p:nvPr>
        </p:nvSpPr>
        <p:spPr>
          <a:xfrm>
            <a:off x="542259" y="358414"/>
            <a:ext cx="11089759" cy="775027"/>
          </a:xfrm>
        </p:spPr>
        <p:txBody>
          <a:bodyPr/>
          <a:lstStyle/>
          <a:p>
            <a:r>
              <a:rPr lang="en-GB" sz="4000" dirty="0"/>
              <a:t>CQ and the event space</a:t>
            </a:r>
            <a:endParaRPr lang="en-US" sz="2000" i="1" dirty="0"/>
          </a:p>
        </p:txBody>
      </p:sp>
      <p:sp>
        <p:nvSpPr>
          <p:cNvPr id="3" name="Content Placeholder 2">
            <a:extLst>
              <a:ext uri="{FF2B5EF4-FFF2-40B4-BE49-F238E27FC236}">
                <a16:creationId xmlns:a16="http://schemas.microsoft.com/office/drawing/2014/main" id="{D56C38FF-BD60-8205-5F36-0AF09D22CBED}"/>
              </a:ext>
            </a:extLst>
          </p:cNvPr>
          <p:cNvSpPr>
            <a:spLocks noGrp="1"/>
          </p:cNvSpPr>
          <p:nvPr>
            <p:ph sz="half" idx="1"/>
          </p:nvPr>
        </p:nvSpPr>
        <p:spPr>
          <a:xfrm>
            <a:off x="1350335" y="1583346"/>
            <a:ext cx="9473609" cy="3206751"/>
          </a:xfrm>
        </p:spPr>
        <p:txBody>
          <a:bodyPr/>
          <a:lstStyle/>
          <a:p>
            <a:r>
              <a:rPr lang="en-GB" dirty="0">
                <a:solidFill>
                  <a:srgbClr val="1A1919"/>
                </a:solidFill>
              </a:rPr>
              <a:t>Physical environment, event atmosphere, logistical elements</a:t>
            </a:r>
          </a:p>
          <a:p>
            <a:r>
              <a:rPr lang="en-GB" dirty="0">
                <a:solidFill>
                  <a:srgbClr val="1A1919"/>
                </a:solidFill>
                <a:effectLst/>
              </a:rPr>
              <a:t>The Cultural Risk Assessment (CRA) and CIERA (Cultural Inclusivity and Equity Risk Management) sensible the creation of culturally intelligent spaces</a:t>
            </a:r>
          </a:p>
          <a:p>
            <a:r>
              <a:rPr lang="en-GB" dirty="0">
                <a:solidFill>
                  <a:srgbClr val="1A1919"/>
                </a:solidFill>
              </a:rPr>
              <a:t>Event professionals require awareness of cultural requirements and risks</a:t>
            </a:r>
            <a:endParaRPr lang="en-GB" dirty="0">
              <a:solidFill>
                <a:srgbClr val="1A1919"/>
              </a:solidFill>
              <a:effectLst/>
            </a:endParaRPr>
          </a:p>
        </p:txBody>
      </p:sp>
      <p:sp>
        <p:nvSpPr>
          <p:cNvPr id="5" name="Footer Placeholder 4">
            <a:extLst>
              <a:ext uri="{FF2B5EF4-FFF2-40B4-BE49-F238E27FC236}">
                <a16:creationId xmlns:a16="http://schemas.microsoft.com/office/drawing/2014/main" id="{19BA33EE-B839-DEAD-D150-3B201A8122EB}"/>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5273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860143-4C21-37CA-34B7-1E37C711C901}"/>
              </a:ext>
            </a:extLst>
          </p:cNvPr>
          <p:cNvSpPr>
            <a:spLocks noGrp="1"/>
          </p:cNvSpPr>
          <p:nvPr>
            <p:ph type="title"/>
          </p:nvPr>
        </p:nvSpPr>
        <p:spPr>
          <a:xfrm>
            <a:off x="640080" y="325369"/>
            <a:ext cx="3920995" cy="1956841"/>
          </a:xfrm>
        </p:spPr>
        <p:txBody>
          <a:bodyPr vert="horz" lIns="91440" tIns="45720" rIns="91440" bIns="45720" rtlCol="0" anchor="b">
            <a:normAutofit/>
          </a:bodyPr>
          <a:lstStyle/>
          <a:p>
            <a:r>
              <a:rPr lang="en-US" sz="3000"/>
              <a:t>Developing Cultural Intelligence (CQ) – the Cultural Intelligence Learning Cycle – steps </a:t>
            </a:r>
            <a:endParaRPr lang="en-US" sz="3000" i="1"/>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89083E-6395-C662-C91A-99A1AF489154}"/>
              </a:ext>
            </a:extLst>
          </p:cNvPr>
          <p:cNvSpPr>
            <a:spLocks noGrp="1"/>
          </p:cNvSpPr>
          <p:nvPr>
            <p:ph sz="half" idx="1"/>
          </p:nvPr>
        </p:nvSpPr>
        <p:spPr>
          <a:xfrm>
            <a:off x="109248" y="2623570"/>
            <a:ext cx="5200930" cy="4216141"/>
          </a:xfrm>
        </p:spPr>
        <p:txBody>
          <a:bodyPr vert="horz" lIns="91440" tIns="45720" rIns="91440" bIns="45720" rtlCol="0">
            <a:normAutofit lnSpcReduction="10000"/>
          </a:bodyPr>
          <a:lstStyle/>
          <a:p>
            <a:pPr marL="571500" indent="-342900">
              <a:buFont typeface="+mj-lt"/>
              <a:buAutoNum type="arabicPeriod"/>
            </a:pPr>
            <a:r>
              <a:rPr lang="en-US" sz="2300" dirty="0"/>
              <a:t>Commit to the process</a:t>
            </a:r>
          </a:p>
          <a:p>
            <a:pPr marL="571500" indent="-342900">
              <a:buFont typeface="+mj-lt"/>
              <a:buAutoNum type="arabicPeriod"/>
            </a:pPr>
            <a:r>
              <a:rPr lang="en-US" sz="2300" dirty="0">
                <a:effectLst/>
              </a:rPr>
              <a:t>Personal cultural audit</a:t>
            </a:r>
          </a:p>
          <a:p>
            <a:pPr marL="571500" indent="-342900">
              <a:buFont typeface="+mj-lt"/>
              <a:buAutoNum type="arabicPeriod"/>
            </a:pPr>
            <a:r>
              <a:rPr lang="en-US" sz="2300" dirty="0"/>
              <a:t>Set objectives for development</a:t>
            </a:r>
          </a:p>
          <a:p>
            <a:pPr marL="571500" indent="-342900">
              <a:buFont typeface="+mj-lt"/>
              <a:buAutoNum type="arabicPeriod"/>
            </a:pPr>
            <a:r>
              <a:rPr lang="en-US" sz="2300" dirty="0">
                <a:effectLst/>
              </a:rPr>
              <a:t>Cultural knowledge building including CRA</a:t>
            </a:r>
          </a:p>
          <a:p>
            <a:pPr marL="571500" indent="-342900">
              <a:buFont typeface="+mj-lt"/>
              <a:buAutoNum type="arabicPeriod"/>
            </a:pPr>
            <a:r>
              <a:rPr lang="en-US" sz="2300" dirty="0"/>
              <a:t>Embed your learning</a:t>
            </a:r>
          </a:p>
          <a:p>
            <a:pPr marL="571500" indent="-342900">
              <a:buFont typeface="+mj-lt"/>
              <a:buAutoNum type="arabicPeriod"/>
            </a:pPr>
            <a:r>
              <a:rPr lang="en-US" sz="2300" dirty="0">
                <a:effectLst/>
              </a:rPr>
              <a:t>Evaluate cultural learning</a:t>
            </a:r>
          </a:p>
          <a:p>
            <a:pPr marL="571500" indent="-342900">
              <a:buFont typeface="+mj-lt"/>
              <a:buAutoNum type="arabicPeriod"/>
            </a:pPr>
            <a:r>
              <a:rPr lang="en-US" sz="2300" dirty="0">
                <a:effectLst/>
              </a:rPr>
              <a:t>Reflect and review</a:t>
            </a:r>
          </a:p>
          <a:p>
            <a:pPr marL="571500" indent="-342900">
              <a:buFont typeface="+mj-lt"/>
              <a:buAutoNum type="arabicPeriod"/>
            </a:pPr>
            <a:r>
              <a:rPr lang="en-US" sz="2300" dirty="0"/>
              <a:t>Adjust, reposition and note knowledge gaps</a:t>
            </a:r>
          </a:p>
          <a:p>
            <a:pPr marL="571500" indent="-342900">
              <a:buFont typeface="+mj-lt"/>
              <a:buAutoNum type="arabicPeriod"/>
            </a:pPr>
            <a:r>
              <a:rPr lang="en-US" sz="2300" dirty="0"/>
              <a:t>Back to step 1 to address gaps</a:t>
            </a:r>
            <a:endParaRPr lang="en-US" sz="2300" dirty="0">
              <a:effectLst/>
            </a:endParaRPr>
          </a:p>
          <a:p>
            <a:endParaRPr lang="en-US" sz="1500" dirty="0"/>
          </a:p>
        </p:txBody>
      </p:sp>
      <p:pic>
        <p:nvPicPr>
          <p:cNvPr id="13" name="Content Placeholder 12">
            <a:extLst>
              <a:ext uri="{FF2B5EF4-FFF2-40B4-BE49-F238E27FC236}">
                <a16:creationId xmlns:a16="http://schemas.microsoft.com/office/drawing/2014/main" id="{ACFEB3E8-834A-F86F-7CF5-4422A3E24E41}"/>
              </a:ext>
            </a:extLst>
          </p:cNvPr>
          <p:cNvPicPr>
            <a:picLocks noGrp="1" noChangeAspect="1"/>
          </p:cNvPicPr>
          <p:nvPr>
            <p:ph sz="half" idx="2"/>
          </p:nvPr>
        </p:nvPicPr>
        <p:blipFill>
          <a:blip r:embed="rId2"/>
          <a:srcRect r="7469"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Footer Placeholder 4">
            <a:extLst>
              <a:ext uri="{FF2B5EF4-FFF2-40B4-BE49-F238E27FC236}">
                <a16:creationId xmlns:a16="http://schemas.microsoft.com/office/drawing/2014/main" id="{26B6F538-CEE0-C5DD-F3D5-DE48DC528F8D}"/>
              </a:ext>
            </a:extLst>
          </p:cNvPr>
          <p:cNvSpPr>
            <a:spLocks noGrp="1"/>
          </p:cNvSpPr>
          <p:nvPr>
            <p:ph type="ftr" sz="quarter" idx="11"/>
          </p:nvPr>
        </p:nvSpPr>
        <p:spPr>
          <a:xfrm>
            <a:off x="6248400" y="6356350"/>
            <a:ext cx="4114800" cy="365125"/>
          </a:xfrm>
        </p:spPr>
        <p:txBody>
          <a:bodyPr vert="horz" lIns="91440" tIns="45720" rIns="91440" bIns="45720" rtlCol="0" anchor="ctr">
            <a:normAutofit/>
          </a:bodyPr>
          <a:lstStyle/>
          <a:p>
            <a:pPr algn="l">
              <a:lnSpc>
                <a:spcPct val="90000"/>
              </a:lnSpc>
              <a:spcAft>
                <a:spcPts val="600"/>
              </a:spcAft>
              <a:defRPr/>
            </a:pPr>
            <a:r>
              <a:rPr lang="en-US" sz="900" kern="1200">
                <a:solidFill>
                  <a:srgbClr val="FFFFFF"/>
                </a:solidFill>
                <a:latin typeface="Calibri" panose="020F0502020204030204"/>
                <a:ea typeface="+mn-ea"/>
                <a:cs typeface="+mn-cs"/>
              </a:rPr>
              <a:t>© Albert, Dowson &amp; Lomax 2025 https://www.goodfellowpublishers.com/culturalrisk</a:t>
            </a:r>
          </a:p>
        </p:txBody>
      </p:sp>
    </p:spTree>
    <p:extLst>
      <p:ext uri="{BB962C8B-B14F-4D97-AF65-F5344CB8AC3E}">
        <p14:creationId xmlns:p14="http://schemas.microsoft.com/office/powerpoint/2010/main" val="1971744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B94A-CD39-3FEE-BF85-E2F842F100B3}"/>
              </a:ext>
            </a:extLst>
          </p:cNvPr>
          <p:cNvSpPr>
            <a:spLocks noGrp="1"/>
          </p:cNvSpPr>
          <p:nvPr>
            <p:ph type="title"/>
          </p:nvPr>
        </p:nvSpPr>
        <p:spPr>
          <a:xfrm>
            <a:off x="574159" y="400623"/>
            <a:ext cx="10916200" cy="705508"/>
          </a:xfrm>
        </p:spPr>
        <p:txBody>
          <a:bodyPr/>
          <a:lstStyle/>
          <a:p>
            <a:r>
              <a:rPr lang="en-GB" sz="4000" dirty="0"/>
              <a:t>Summary</a:t>
            </a:r>
            <a:endParaRPr lang="en-US" sz="2400" i="1" dirty="0"/>
          </a:p>
        </p:txBody>
      </p:sp>
      <p:sp>
        <p:nvSpPr>
          <p:cNvPr id="3" name="Content Placeholder 2">
            <a:extLst>
              <a:ext uri="{FF2B5EF4-FFF2-40B4-BE49-F238E27FC236}">
                <a16:creationId xmlns:a16="http://schemas.microsoft.com/office/drawing/2014/main" id="{19CD0751-648D-9BD7-2218-7AC3B6C5A818}"/>
              </a:ext>
            </a:extLst>
          </p:cNvPr>
          <p:cNvSpPr>
            <a:spLocks noGrp="1"/>
          </p:cNvSpPr>
          <p:nvPr>
            <p:ph sz="half" idx="1"/>
          </p:nvPr>
        </p:nvSpPr>
        <p:spPr>
          <a:xfrm>
            <a:off x="1167809" y="1634343"/>
            <a:ext cx="9856382" cy="3659724"/>
          </a:xfrm>
        </p:spPr>
        <p:txBody>
          <a:bodyPr/>
          <a:lstStyle/>
          <a:p>
            <a:r>
              <a:rPr lang="en-GB" sz="3600" dirty="0">
                <a:solidFill>
                  <a:srgbClr val="1A1919"/>
                </a:solidFill>
              </a:rPr>
              <a:t>Cultural Intelligence (CQ) is significant in the events industry through cognitive, behavioural, motivational and metacognitive aspects</a:t>
            </a:r>
          </a:p>
          <a:p>
            <a:r>
              <a:rPr lang="en-GB" sz="3600" dirty="0">
                <a:solidFill>
                  <a:srgbClr val="1A1919"/>
                </a:solidFill>
                <a:effectLst/>
              </a:rPr>
              <a:t>Requires awareness and adaptability</a:t>
            </a:r>
          </a:p>
          <a:p>
            <a:r>
              <a:rPr lang="en-GB" sz="3600" dirty="0">
                <a:solidFill>
                  <a:srgbClr val="1A1919"/>
                </a:solidFill>
              </a:rPr>
              <a:t>Event leadership in CQ is a hard skill, fundamental to excellence</a:t>
            </a:r>
            <a:endParaRPr lang="en-GB" sz="3600" dirty="0">
              <a:solidFill>
                <a:srgbClr val="1A1919"/>
              </a:solidFill>
              <a:effectLst/>
            </a:endParaRPr>
          </a:p>
        </p:txBody>
      </p:sp>
      <p:sp>
        <p:nvSpPr>
          <p:cNvPr id="5" name="Footer Placeholder 4">
            <a:extLst>
              <a:ext uri="{FF2B5EF4-FFF2-40B4-BE49-F238E27FC236}">
                <a16:creationId xmlns:a16="http://schemas.microsoft.com/office/drawing/2014/main" id="{56E02F2E-8B6F-CBEC-9F63-638887C734AF}"/>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011801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7D9B-2D40-0432-A6F0-314482E82248}"/>
              </a:ext>
            </a:extLst>
          </p:cNvPr>
          <p:cNvSpPr>
            <a:spLocks noGrp="1"/>
          </p:cNvSpPr>
          <p:nvPr>
            <p:ph type="title"/>
          </p:nvPr>
        </p:nvSpPr>
        <p:spPr>
          <a:xfrm>
            <a:off x="839972" y="67469"/>
            <a:ext cx="10590028" cy="820166"/>
          </a:xfrm>
        </p:spPr>
        <p:txBody>
          <a:bodyPr/>
          <a:lstStyle/>
          <a:p>
            <a:r>
              <a:rPr lang="en-GB" sz="4000" dirty="0"/>
              <a:t>Discussion Questions</a:t>
            </a:r>
            <a:endParaRPr lang="en-US" sz="2400" i="1" dirty="0"/>
          </a:p>
        </p:txBody>
      </p:sp>
      <p:sp>
        <p:nvSpPr>
          <p:cNvPr id="3" name="Content Placeholder 2">
            <a:extLst>
              <a:ext uri="{FF2B5EF4-FFF2-40B4-BE49-F238E27FC236}">
                <a16:creationId xmlns:a16="http://schemas.microsoft.com/office/drawing/2014/main" id="{2B723DBC-6D8D-8228-0B17-FB6DABCF5785}"/>
              </a:ext>
            </a:extLst>
          </p:cNvPr>
          <p:cNvSpPr>
            <a:spLocks noGrp="1"/>
          </p:cNvSpPr>
          <p:nvPr>
            <p:ph sz="half" idx="1"/>
          </p:nvPr>
        </p:nvSpPr>
        <p:spPr>
          <a:xfrm>
            <a:off x="1307690" y="887635"/>
            <a:ext cx="10026618" cy="4343583"/>
          </a:xfrm>
        </p:spPr>
        <p:txBody>
          <a:bodyPr/>
          <a:lstStyle/>
          <a:p>
            <a:pPr marL="457200" indent="-457200">
              <a:buFont typeface="+mj-lt"/>
              <a:buAutoNum type="arabicPeriod"/>
            </a:pPr>
            <a:r>
              <a:rPr lang="en-GB" sz="2600" b="0" i="0" dirty="0">
                <a:solidFill>
                  <a:srgbClr val="1A1919"/>
                </a:solidFill>
                <a:effectLst/>
              </a:rPr>
              <a:t>Based on what you have read in this chapter, list three things you could do in the</a:t>
            </a:r>
            <a:r>
              <a:rPr lang="en-GB" sz="2600" dirty="0">
                <a:solidFill>
                  <a:srgbClr val="1A1919"/>
                </a:solidFill>
              </a:rPr>
              <a:t> </a:t>
            </a:r>
            <a:r>
              <a:rPr lang="en-GB" sz="2600" b="0" i="0" dirty="0">
                <a:solidFill>
                  <a:srgbClr val="1A1919"/>
                </a:solidFill>
                <a:effectLst/>
              </a:rPr>
              <a:t>next three months to assess your own cultural intelligence.</a:t>
            </a:r>
            <a:endParaRPr lang="en-GB" sz="2600" dirty="0">
              <a:solidFill>
                <a:srgbClr val="1A1919"/>
              </a:solidFill>
              <a:effectLst/>
            </a:endParaRPr>
          </a:p>
          <a:p>
            <a:pPr marL="457200" indent="-457200">
              <a:buFont typeface="+mj-lt"/>
              <a:buAutoNum type="arabicPeriod"/>
            </a:pPr>
            <a:r>
              <a:rPr lang="en-GB" sz="2600" b="0" i="0" dirty="0">
                <a:solidFill>
                  <a:srgbClr val="1A1919"/>
                </a:solidFill>
                <a:effectLst/>
              </a:rPr>
              <a:t>How can event managers develop their own cultural intelligence?</a:t>
            </a:r>
            <a:endParaRPr lang="en-GB" sz="2600" dirty="0">
              <a:solidFill>
                <a:srgbClr val="1A1919"/>
              </a:solidFill>
              <a:effectLst/>
            </a:endParaRPr>
          </a:p>
          <a:p>
            <a:pPr marL="457200" indent="-457200">
              <a:buFont typeface="+mj-lt"/>
              <a:buAutoNum type="arabicPeriod"/>
            </a:pPr>
            <a:r>
              <a:rPr lang="en-GB" sz="2600" b="0" i="0" dirty="0">
                <a:solidFill>
                  <a:srgbClr val="1A1919"/>
                </a:solidFill>
                <a:effectLst/>
              </a:rPr>
              <a:t>List three benefits to event organisations of taking the strategic approach to</a:t>
            </a:r>
            <a:r>
              <a:rPr lang="en-GB" sz="2600" dirty="0">
                <a:solidFill>
                  <a:srgbClr val="1A1919"/>
                </a:solidFill>
              </a:rPr>
              <a:t> </a:t>
            </a:r>
            <a:r>
              <a:rPr lang="en-GB" sz="2600" b="0" i="0" dirty="0">
                <a:solidFill>
                  <a:srgbClr val="1A1919"/>
                </a:solidFill>
                <a:effectLst/>
              </a:rPr>
              <a:t>developing cultural intelligence proposed in this chapter.</a:t>
            </a:r>
            <a:endParaRPr lang="en-GB" sz="2600" dirty="0">
              <a:solidFill>
                <a:srgbClr val="1A1919"/>
              </a:solidFill>
              <a:effectLst/>
            </a:endParaRPr>
          </a:p>
          <a:p>
            <a:pPr marL="457200" indent="-457200">
              <a:buFont typeface="+mj-lt"/>
              <a:buAutoNum type="arabicPeriod"/>
            </a:pPr>
            <a:r>
              <a:rPr lang="en-GB" sz="2600" b="0" i="0" dirty="0">
                <a:solidFill>
                  <a:srgbClr val="1A1919"/>
                </a:solidFill>
                <a:effectLst/>
              </a:rPr>
              <a:t>What are the disadvantages of not developing cultural intelligence?</a:t>
            </a:r>
            <a:endParaRPr lang="en-GB" sz="2600" dirty="0">
              <a:solidFill>
                <a:srgbClr val="1A1919"/>
              </a:solidFill>
              <a:effectLst/>
            </a:endParaRPr>
          </a:p>
          <a:p>
            <a:pPr marL="457200" indent="-457200">
              <a:buFont typeface="+mj-lt"/>
              <a:buAutoNum type="arabicPeriod"/>
            </a:pPr>
            <a:r>
              <a:rPr lang="en-GB" sz="2600" b="0" i="0" dirty="0">
                <a:solidFill>
                  <a:srgbClr val="1A1919"/>
                </a:solidFill>
                <a:effectLst/>
              </a:rPr>
              <a:t>What challenges face organisations that choose to commit to developing the</a:t>
            </a:r>
            <a:r>
              <a:rPr lang="en-GB" sz="2600" dirty="0">
                <a:solidFill>
                  <a:srgbClr val="1A1919"/>
                </a:solidFill>
              </a:rPr>
              <a:t> </a:t>
            </a:r>
            <a:r>
              <a:rPr lang="en-GB" sz="2600" b="0" i="0" dirty="0">
                <a:solidFill>
                  <a:srgbClr val="1A1919"/>
                </a:solidFill>
                <a:effectLst/>
              </a:rPr>
              <a:t>cultural intelligence of their </a:t>
            </a:r>
            <a:r>
              <a:rPr lang="en-GB" sz="2600" b="0" i="0">
                <a:solidFill>
                  <a:srgbClr val="1A1919"/>
                </a:solidFill>
                <a:effectLst/>
              </a:rPr>
              <a:t>staff?</a:t>
            </a:r>
            <a:endParaRPr lang="en-GB" sz="2600" dirty="0">
              <a:solidFill>
                <a:srgbClr val="1A1919"/>
              </a:solidFill>
              <a:effectLst/>
            </a:endParaRPr>
          </a:p>
        </p:txBody>
      </p:sp>
      <p:sp>
        <p:nvSpPr>
          <p:cNvPr id="5" name="Footer Placeholder 4">
            <a:extLst>
              <a:ext uri="{FF2B5EF4-FFF2-40B4-BE49-F238E27FC236}">
                <a16:creationId xmlns:a16="http://schemas.microsoft.com/office/drawing/2014/main" id="{F55835A5-9FED-C243-FE6A-5EEFAA85D65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5038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385527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TotalTime>
  <Words>2096</Words>
  <Application>Microsoft Office PowerPoint</Application>
  <PresentationFormat>Widescreen</PresentationFormat>
  <Paragraphs>130</Paragraphs>
  <Slides>17</Slides>
  <Notes>1</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Custom Design</vt:lpstr>
      <vt:lpstr>PowerPoint Presentation</vt:lpstr>
      <vt:lpstr>PowerPoint Presentation</vt:lpstr>
      <vt:lpstr>PowerPoint Presentation</vt:lpstr>
      <vt:lpstr>Chapter 7: Cultural Intelligence (CQ). Bernadette Albert &amp; Ruth Dowson</vt:lpstr>
      <vt:lpstr>Introduction – Cultural Intelligence (CQ)</vt:lpstr>
      <vt:lpstr>Cognitive aspects of Cultural Intelligence (CQ)</vt:lpstr>
      <vt:lpstr>Cognitive aspects of Cultural Intelligence (CQ) – steps </vt:lpstr>
      <vt:lpstr>Metacognitive aspects of CQ</vt:lpstr>
      <vt:lpstr>Motivation aspects of CQ</vt:lpstr>
      <vt:lpstr>Behavioural aspects of CQ</vt:lpstr>
      <vt:lpstr>Connections between cognitive, metacognitive, behavioural and motivational elements of CQ</vt:lpstr>
      <vt:lpstr>Cultural Intelligence and events</vt:lpstr>
      <vt:lpstr>CQ and the event space</vt:lpstr>
      <vt:lpstr>Developing Cultural Intelligence (CQ) – the Cultural Intelligence Learning Cycle – steps </vt:lpstr>
      <vt:lpstr>Summary</vt:lpstr>
      <vt:lpstr>Discussion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North</dc:creator>
  <cp:lastModifiedBy>Rev Ruth Dowson</cp:lastModifiedBy>
  <cp:revision>10</cp:revision>
  <dcterms:created xsi:type="dcterms:W3CDTF">2026-03-17T13:44:53Z</dcterms:created>
  <dcterms:modified xsi:type="dcterms:W3CDTF">2026-07-15T17:42:01Z</dcterms:modified>
</cp:coreProperties>
</file>